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7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13" r:id="rId42"/>
    <p:sldId id="302" r:id="rId43"/>
    <p:sldId id="303" r:id="rId44"/>
    <p:sldId id="304" r:id="rId45"/>
    <p:sldId id="305" r:id="rId46"/>
    <p:sldId id="306" r:id="rId47"/>
    <p:sldId id="307" r:id="rId48"/>
    <p:sldId id="308" r:id="rId49"/>
    <p:sldId id="309" r:id="rId50"/>
    <p:sldId id="310" r:id="rId51"/>
    <p:sldId id="311"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9AC55-F430-4EBF-9CE5-11C703146876}" type="datetimeFigureOut">
              <a:rPr lang="tr-TR" smtClean="0"/>
              <a:t>24.12.2015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55DD1-523D-4B02-9A00-C8C60D31613A}" type="slidenum">
              <a:rPr lang="tr-TR" smtClean="0"/>
              <a:t>‹#›</a:t>
            </a:fld>
            <a:endParaRPr lang="tr-TR"/>
          </a:p>
        </p:txBody>
      </p:sp>
    </p:spTree>
    <p:extLst>
      <p:ext uri="{BB962C8B-B14F-4D97-AF65-F5344CB8AC3E}">
        <p14:creationId xmlns:p14="http://schemas.microsoft.com/office/powerpoint/2010/main" val="92969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a:t>
            </a:fld>
            <a:endParaRPr lang="tr-TR"/>
          </a:p>
        </p:txBody>
      </p:sp>
    </p:spTree>
    <p:extLst>
      <p:ext uri="{BB962C8B-B14F-4D97-AF65-F5344CB8AC3E}">
        <p14:creationId xmlns:p14="http://schemas.microsoft.com/office/powerpoint/2010/main" val="4149000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10</a:t>
            </a:fld>
            <a:endParaRPr lang="tr-TR"/>
          </a:p>
        </p:txBody>
      </p:sp>
    </p:spTree>
    <p:extLst>
      <p:ext uri="{BB962C8B-B14F-4D97-AF65-F5344CB8AC3E}">
        <p14:creationId xmlns:p14="http://schemas.microsoft.com/office/powerpoint/2010/main" val="3950512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11</a:t>
            </a:fld>
            <a:endParaRPr lang="tr-TR"/>
          </a:p>
        </p:txBody>
      </p:sp>
    </p:spTree>
    <p:extLst>
      <p:ext uri="{BB962C8B-B14F-4D97-AF65-F5344CB8AC3E}">
        <p14:creationId xmlns:p14="http://schemas.microsoft.com/office/powerpoint/2010/main" val="1443162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12</a:t>
            </a:fld>
            <a:endParaRPr lang="tr-TR"/>
          </a:p>
        </p:txBody>
      </p:sp>
    </p:spTree>
    <p:extLst>
      <p:ext uri="{BB962C8B-B14F-4D97-AF65-F5344CB8AC3E}">
        <p14:creationId xmlns:p14="http://schemas.microsoft.com/office/powerpoint/2010/main" val="323316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13</a:t>
            </a:fld>
            <a:endParaRPr lang="tr-TR"/>
          </a:p>
        </p:txBody>
      </p:sp>
    </p:spTree>
    <p:extLst>
      <p:ext uri="{BB962C8B-B14F-4D97-AF65-F5344CB8AC3E}">
        <p14:creationId xmlns:p14="http://schemas.microsoft.com/office/powerpoint/2010/main" val="4198315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14</a:t>
            </a:fld>
            <a:endParaRPr lang="tr-TR"/>
          </a:p>
        </p:txBody>
      </p:sp>
    </p:spTree>
    <p:extLst>
      <p:ext uri="{BB962C8B-B14F-4D97-AF65-F5344CB8AC3E}">
        <p14:creationId xmlns:p14="http://schemas.microsoft.com/office/powerpoint/2010/main" val="551660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15</a:t>
            </a:fld>
            <a:endParaRPr lang="tr-TR"/>
          </a:p>
        </p:txBody>
      </p:sp>
    </p:spTree>
    <p:extLst>
      <p:ext uri="{BB962C8B-B14F-4D97-AF65-F5344CB8AC3E}">
        <p14:creationId xmlns:p14="http://schemas.microsoft.com/office/powerpoint/2010/main" val="2382727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16</a:t>
            </a:fld>
            <a:endParaRPr lang="tr-TR"/>
          </a:p>
        </p:txBody>
      </p:sp>
    </p:spTree>
    <p:extLst>
      <p:ext uri="{BB962C8B-B14F-4D97-AF65-F5344CB8AC3E}">
        <p14:creationId xmlns:p14="http://schemas.microsoft.com/office/powerpoint/2010/main" val="3769678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17</a:t>
            </a:fld>
            <a:endParaRPr lang="tr-TR"/>
          </a:p>
        </p:txBody>
      </p:sp>
    </p:spTree>
    <p:extLst>
      <p:ext uri="{BB962C8B-B14F-4D97-AF65-F5344CB8AC3E}">
        <p14:creationId xmlns:p14="http://schemas.microsoft.com/office/powerpoint/2010/main" val="3182116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18</a:t>
            </a:fld>
            <a:endParaRPr lang="tr-TR"/>
          </a:p>
        </p:txBody>
      </p:sp>
    </p:spTree>
    <p:extLst>
      <p:ext uri="{BB962C8B-B14F-4D97-AF65-F5344CB8AC3E}">
        <p14:creationId xmlns:p14="http://schemas.microsoft.com/office/powerpoint/2010/main" val="3885436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19</a:t>
            </a:fld>
            <a:endParaRPr lang="tr-TR"/>
          </a:p>
        </p:txBody>
      </p:sp>
    </p:spTree>
    <p:extLst>
      <p:ext uri="{BB962C8B-B14F-4D97-AF65-F5344CB8AC3E}">
        <p14:creationId xmlns:p14="http://schemas.microsoft.com/office/powerpoint/2010/main" val="370652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a:t>
            </a:fld>
            <a:endParaRPr lang="tr-TR"/>
          </a:p>
        </p:txBody>
      </p:sp>
    </p:spTree>
    <p:extLst>
      <p:ext uri="{BB962C8B-B14F-4D97-AF65-F5344CB8AC3E}">
        <p14:creationId xmlns:p14="http://schemas.microsoft.com/office/powerpoint/2010/main" val="3053631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20</a:t>
            </a:fld>
            <a:endParaRPr lang="tr-TR"/>
          </a:p>
        </p:txBody>
      </p:sp>
    </p:spTree>
    <p:extLst>
      <p:ext uri="{BB962C8B-B14F-4D97-AF65-F5344CB8AC3E}">
        <p14:creationId xmlns:p14="http://schemas.microsoft.com/office/powerpoint/2010/main" val="3029336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21</a:t>
            </a:fld>
            <a:endParaRPr lang="tr-TR"/>
          </a:p>
        </p:txBody>
      </p:sp>
    </p:spTree>
    <p:extLst>
      <p:ext uri="{BB962C8B-B14F-4D97-AF65-F5344CB8AC3E}">
        <p14:creationId xmlns:p14="http://schemas.microsoft.com/office/powerpoint/2010/main" val="1062821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22</a:t>
            </a:fld>
            <a:endParaRPr lang="tr-TR"/>
          </a:p>
        </p:txBody>
      </p:sp>
    </p:spTree>
    <p:extLst>
      <p:ext uri="{BB962C8B-B14F-4D97-AF65-F5344CB8AC3E}">
        <p14:creationId xmlns:p14="http://schemas.microsoft.com/office/powerpoint/2010/main" val="427478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23</a:t>
            </a:fld>
            <a:endParaRPr lang="tr-TR"/>
          </a:p>
        </p:txBody>
      </p:sp>
    </p:spTree>
    <p:extLst>
      <p:ext uri="{BB962C8B-B14F-4D97-AF65-F5344CB8AC3E}">
        <p14:creationId xmlns:p14="http://schemas.microsoft.com/office/powerpoint/2010/main" val="3013208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24</a:t>
            </a:fld>
            <a:endParaRPr lang="tr-TR"/>
          </a:p>
        </p:txBody>
      </p:sp>
    </p:spTree>
    <p:extLst>
      <p:ext uri="{BB962C8B-B14F-4D97-AF65-F5344CB8AC3E}">
        <p14:creationId xmlns:p14="http://schemas.microsoft.com/office/powerpoint/2010/main" val="4191259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25</a:t>
            </a:fld>
            <a:endParaRPr lang="tr-TR"/>
          </a:p>
        </p:txBody>
      </p:sp>
    </p:spTree>
    <p:extLst>
      <p:ext uri="{BB962C8B-B14F-4D97-AF65-F5344CB8AC3E}">
        <p14:creationId xmlns:p14="http://schemas.microsoft.com/office/powerpoint/2010/main" val="2529937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26</a:t>
            </a:fld>
            <a:endParaRPr lang="tr-TR"/>
          </a:p>
        </p:txBody>
      </p:sp>
    </p:spTree>
    <p:extLst>
      <p:ext uri="{BB962C8B-B14F-4D97-AF65-F5344CB8AC3E}">
        <p14:creationId xmlns:p14="http://schemas.microsoft.com/office/powerpoint/2010/main" val="3369236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27</a:t>
            </a:fld>
            <a:endParaRPr lang="tr-TR"/>
          </a:p>
        </p:txBody>
      </p:sp>
    </p:spTree>
    <p:extLst>
      <p:ext uri="{BB962C8B-B14F-4D97-AF65-F5344CB8AC3E}">
        <p14:creationId xmlns:p14="http://schemas.microsoft.com/office/powerpoint/2010/main" val="1399749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28</a:t>
            </a:fld>
            <a:endParaRPr lang="tr-TR"/>
          </a:p>
        </p:txBody>
      </p:sp>
    </p:spTree>
    <p:extLst>
      <p:ext uri="{BB962C8B-B14F-4D97-AF65-F5344CB8AC3E}">
        <p14:creationId xmlns:p14="http://schemas.microsoft.com/office/powerpoint/2010/main" val="58892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29</a:t>
            </a:fld>
            <a:endParaRPr lang="tr-TR"/>
          </a:p>
        </p:txBody>
      </p:sp>
    </p:spTree>
    <p:extLst>
      <p:ext uri="{BB962C8B-B14F-4D97-AF65-F5344CB8AC3E}">
        <p14:creationId xmlns:p14="http://schemas.microsoft.com/office/powerpoint/2010/main" val="234572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a:t>
            </a:fld>
            <a:endParaRPr lang="tr-TR"/>
          </a:p>
        </p:txBody>
      </p:sp>
    </p:spTree>
    <p:extLst>
      <p:ext uri="{BB962C8B-B14F-4D97-AF65-F5344CB8AC3E}">
        <p14:creationId xmlns:p14="http://schemas.microsoft.com/office/powerpoint/2010/main" val="16088880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30</a:t>
            </a:fld>
            <a:endParaRPr lang="tr-TR"/>
          </a:p>
        </p:txBody>
      </p:sp>
    </p:spTree>
    <p:extLst>
      <p:ext uri="{BB962C8B-B14F-4D97-AF65-F5344CB8AC3E}">
        <p14:creationId xmlns:p14="http://schemas.microsoft.com/office/powerpoint/2010/main" val="4148661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31</a:t>
            </a:fld>
            <a:endParaRPr lang="tr-TR"/>
          </a:p>
        </p:txBody>
      </p:sp>
    </p:spTree>
    <p:extLst>
      <p:ext uri="{BB962C8B-B14F-4D97-AF65-F5344CB8AC3E}">
        <p14:creationId xmlns:p14="http://schemas.microsoft.com/office/powerpoint/2010/main" val="4099239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32</a:t>
            </a:fld>
            <a:endParaRPr lang="tr-TR"/>
          </a:p>
        </p:txBody>
      </p:sp>
    </p:spTree>
    <p:extLst>
      <p:ext uri="{BB962C8B-B14F-4D97-AF65-F5344CB8AC3E}">
        <p14:creationId xmlns:p14="http://schemas.microsoft.com/office/powerpoint/2010/main" val="1207328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33</a:t>
            </a:fld>
            <a:endParaRPr lang="tr-TR"/>
          </a:p>
        </p:txBody>
      </p:sp>
    </p:spTree>
    <p:extLst>
      <p:ext uri="{BB962C8B-B14F-4D97-AF65-F5344CB8AC3E}">
        <p14:creationId xmlns:p14="http://schemas.microsoft.com/office/powerpoint/2010/main" val="5306137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34</a:t>
            </a:fld>
            <a:endParaRPr lang="tr-TR"/>
          </a:p>
        </p:txBody>
      </p:sp>
    </p:spTree>
    <p:extLst>
      <p:ext uri="{BB962C8B-B14F-4D97-AF65-F5344CB8AC3E}">
        <p14:creationId xmlns:p14="http://schemas.microsoft.com/office/powerpoint/2010/main" val="41384345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35</a:t>
            </a:fld>
            <a:endParaRPr lang="tr-TR"/>
          </a:p>
        </p:txBody>
      </p:sp>
    </p:spTree>
    <p:extLst>
      <p:ext uri="{BB962C8B-B14F-4D97-AF65-F5344CB8AC3E}">
        <p14:creationId xmlns:p14="http://schemas.microsoft.com/office/powerpoint/2010/main" val="2579108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36</a:t>
            </a:fld>
            <a:endParaRPr lang="tr-TR"/>
          </a:p>
        </p:txBody>
      </p:sp>
    </p:spTree>
    <p:extLst>
      <p:ext uri="{BB962C8B-B14F-4D97-AF65-F5344CB8AC3E}">
        <p14:creationId xmlns:p14="http://schemas.microsoft.com/office/powerpoint/2010/main" val="11110787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37</a:t>
            </a:fld>
            <a:endParaRPr lang="tr-TR"/>
          </a:p>
        </p:txBody>
      </p:sp>
    </p:spTree>
    <p:extLst>
      <p:ext uri="{BB962C8B-B14F-4D97-AF65-F5344CB8AC3E}">
        <p14:creationId xmlns:p14="http://schemas.microsoft.com/office/powerpoint/2010/main" val="20547383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38</a:t>
            </a:fld>
            <a:endParaRPr lang="tr-TR"/>
          </a:p>
        </p:txBody>
      </p:sp>
    </p:spTree>
    <p:extLst>
      <p:ext uri="{BB962C8B-B14F-4D97-AF65-F5344CB8AC3E}">
        <p14:creationId xmlns:p14="http://schemas.microsoft.com/office/powerpoint/2010/main" val="1104254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39</a:t>
            </a:fld>
            <a:endParaRPr lang="tr-TR"/>
          </a:p>
        </p:txBody>
      </p:sp>
    </p:spTree>
    <p:extLst>
      <p:ext uri="{BB962C8B-B14F-4D97-AF65-F5344CB8AC3E}">
        <p14:creationId xmlns:p14="http://schemas.microsoft.com/office/powerpoint/2010/main" val="221116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a:t>
            </a:fld>
            <a:endParaRPr lang="tr-TR"/>
          </a:p>
        </p:txBody>
      </p:sp>
    </p:spTree>
    <p:extLst>
      <p:ext uri="{BB962C8B-B14F-4D97-AF65-F5344CB8AC3E}">
        <p14:creationId xmlns:p14="http://schemas.microsoft.com/office/powerpoint/2010/main" val="36526965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40</a:t>
            </a:fld>
            <a:endParaRPr lang="tr-TR"/>
          </a:p>
        </p:txBody>
      </p:sp>
    </p:spTree>
    <p:extLst>
      <p:ext uri="{BB962C8B-B14F-4D97-AF65-F5344CB8AC3E}">
        <p14:creationId xmlns:p14="http://schemas.microsoft.com/office/powerpoint/2010/main" val="11928460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42</a:t>
            </a:fld>
            <a:endParaRPr lang="tr-TR"/>
          </a:p>
        </p:txBody>
      </p:sp>
    </p:spTree>
    <p:extLst>
      <p:ext uri="{BB962C8B-B14F-4D97-AF65-F5344CB8AC3E}">
        <p14:creationId xmlns:p14="http://schemas.microsoft.com/office/powerpoint/2010/main" val="5229301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43</a:t>
            </a:fld>
            <a:endParaRPr lang="tr-TR"/>
          </a:p>
        </p:txBody>
      </p:sp>
    </p:spTree>
    <p:extLst>
      <p:ext uri="{BB962C8B-B14F-4D97-AF65-F5344CB8AC3E}">
        <p14:creationId xmlns:p14="http://schemas.microsoft.com/office/powerpoint/2010/main" val="26219362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44</a:t>
            </a:fld>
            <a:endParaRPr lang="tr-TR"/>
          </a:p>
        </p:txBody>
      </p:sp>
    </p:spTree>
    <p:extLst>
      <p:ext uri="{BB962C8B-B14F-4D97-AF65-F5344CB8AC3E}">
        <p14:creationId xmlns:p14="http://schemas.microsoft.com/office/powerpoint/2010/main" val="37493916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45</a:t>
            </a:fld>
            <a:endParaRPr lang="tr-TR"/>
          </a:p>
        </p:txBody>
      </p:sp>
    </p:spTree>
    <p:extLst>
      <p:ext uri="{BB962C8B-B14F-4D97-AF65-F5344CB8AC3E}">
        <p14:creationId xmlns:p14="http://schemas.microsoft.com/office/powerpoint/2010/main" val="16054808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46</a:t>
            </a:fld>
            <a:endParaRPr lang="tr-TR"/>
          </a:p>
        </p:txBody>
      </p:sp>
    </p:spTree>
    <p:extLst>
      <p:ext uri="{BB962C8B-B14F-4D97-AF65-F5344CB8AC3E}">
        <p14:creationId xmlns:p14="http://schemas.microsoft.com/office/powerpoint/2010/main" val="1565533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47</a:t>
            </a:fld>
            <a:endParaRPr lang="tr-TR"/>
          </a:p>
        </p:txBody>
      </p:sp>
    </p:spTree>
    <p:extLst>
      <p:ext uri="{BB962C8B-B14F-4D97-AF65-F5344CB8AC3E}">
        <p14:creationId xmlns:p14="http://schemas.microsoft.com/office/powerpoint/2010/main" val="4497753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48</a:t>
            </a:fld>
            <a:endParaRPr lang="tr-TR"/>
          </a:p>
        </p:txBody>
      </p:sp>
    </p:spTree>
    <p:extLst>
      <p:ext uri="{BB962C8B-B14F-4D97-AF65-F5344CB8AC3E}">
        <p14:creationId xmlns:p14="http://schemas.microsoft.com/office/powerpoint/2010/main" val="22103280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49</a:t>
            </a:fld>
            <a:endParaRPr lang="tr-TR"/>
          </a:p>
        </p:txBody>
      </p:sp>
    </p:spTree>
    <p:extLst>
      <p:ext uri="{BB962C8B-B14F-4D97-AF65-F5344CB8AC3E}">
        <p14:creationId xmlns:p14="http://schemas.microsoft.com/office/powerpoint/2010/main" val="39755197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50</a:t>
            </a:fld>
            <a:endParaRPr lang="tr-TR"/>
          </a:p>
        </p:txBody>
      </p:sp>
    </p:spTree>
    <p:extLst>
      <p:ext uri="{BB962C8B-B14F-4D97-AF65-F5344CB8AC3E}">
        <p14:creationId xmlns:p14="http://schemas.microsoft.com/office/powerpoint/2010/main" val="116544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5</a:t>
            </a:fld>
            <a:endParaRPr lang="tr-TR"/>
          </a:p>
        </p:txBody>
      </p:sp>
    </p:spTree>
    <p:extLst>
      <p:ext uri="{BB962C8B-B14F-4D97-AF65-F5344CB8AC3E}">
        <p14:creationId xmlns:p14="http://schemas.microsoft.com/office/powerpoint/2010/main" val="136185218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4B55DD1-523D-4B02-9A00-C8C60D31613A}" type="slidenum">
              <a:rPr lang="tr-TR" smtClean="0"/>
              <a:t>51</a:t>
            </a:fld>
            <a:endParaRPr lang="tr-TR"/>
          </a:p>
        </p:txBody>
      </p:sp>
    </p:spTree>
    <p:extLst>
      <p:ext uri="{BB962C8B-B14F-4D97-AF65-F5344CB8AC3E}">
        <p14:creationId xmlns:p14="http://schemas.microsoft.com/office/powerpoint/2010/main" val="2371872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6</a:t>
            </a:fld>
            <a:endParaRPr lang="tr-TR"/>
          </a:p>
        </p:txBody>
      </p:sp>
    </p:spTree>
    <p:extLst>
      <p:ext uri="{BB962C8B-B14F-4D97-AF65-F5344CB8AC3E}">
        <p14:creationId xmlns:p14="http://schemas.microsoft.com/office/powerpoint/2010/main" val="14847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7</a:t>
            </a:fld>
            <a:endParaRPr lang="tr-TR"/>
          </a:p>
        </p:txBody>
      </p:sp>
    </p:spTree>
    <p:extLst>
      <p:ext uri="{BB962C8B-B14F-4D97-AF65-F5344CB8AC3E}">
        <p14:creationId xmlns:p14="http://schemas.microsoft.com/office/powerpoint/2010/main" val="504976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8</a:t>
            </a:fld>
            <a:endParaRPr lang="tr-TR"/>
          </a:p>
        </p:txBody>
      </p:sp>
    </p:spTree>
    <p:extLst>
      <p:ext uri="{BB962C8B-B14F-4D97-AF65-F5344CB8AC3E}">
        <p14:creationId xmlns:p14="http://schemas.microsoft.com/office/powerpoint/2010/main" val="186952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t>9</a:t>
            </a:fld>
            <a:endParaRPr lang="tr-TR"/>
          </a:p>
        </p:txBody>
      </p:sp>
    </p:spTree>
    <p:extLst>
      <p:ext uri="{BB962C8B-B14F-4D97-AF65-F5344CB8AC3E}">
        <p14:creationId xmlns:p14="http://schemas.microsoft.com/office/powerpoint/2010/main" val="231913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000443E-305B-4C6E-B3D3-37B7269DE43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000443E-305B-4C6E-B3D3-37B7269DE43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000443E-305B-4C6E-B3D3-37B7269DE43F}" type="slidenum">
              <a:rPr lang="tr-TR" smtClean="0"/>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000443E-305B-4C6E-B3D3-37B7269DE43F}" type="slidenum">
              <a:rPr lang="tr-TR" smtClean="0"/>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00443E-305B-4C6E-B3D3-37B7269DE43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E39E4E44-C6C0-40DA-9171-0B51CE2CB7A5}" type="datetimeFigureOut">
              <a:rPr lang="tr-TR" smtClean="0"/>
              <a:t>24.12.2015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00443E-305B-4C6E-B3D3-37B7269DE43F}" type="slidenum">
              <a:rPr lang="tr-TR" smtClean="0"/>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39E4E44-C6C0-40DA-9171-0B51CE2CB7A5}" type="datetimeFigureOut">
              <a:rPr lang="tr-TR" smtClean="0"/>
              <a:t>24.12.2015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000443E-305B-4C6E-B3D3-37B7269DE43F}" type="slidenum">
              <a:rPr lang="tr-TR" smtClean="0"/>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err="1" smtClean="0">
                <a:solidFill>
                  <a:srgbClr val="C00000"/>
                </a:solidFill>
              </a:rPr>
              <a:t>Muttalip</a:t>
            </a:r>
            <a:r>
              <a:rPr lang="tr-TR" dirty="0" smtClean="0">
                <a:solidFill>
                  <a:srgbClr val="C00000"/>
                </a:solidFill>
              </a:rPr>
              <a:t> ÇETİN-İŞ GÜVENLİĞİ </a:t>
            </a:r>
            <a:r>
              <a:rPr lang="tr-TR" dirty="0" smtClean="0">
                <a:solidFill>
                  <a:srgbClr val="C00000"/>
                </a:solidFill>
              </a:rPr>
              <a:t>UZMANI</a:t>
            </a:r>
          </a:p>
          <a:p>
            <a:pPr algn="ctr"/>
            <a:r>
              <a:rPr lang="tr-TR" dirty="0" smtClean="0">
                <a:solidFill>
                  <a:srgbClr val="C00000"/>
                </a:solidFill>
              </a:rPr>
              <a:t>ÇERKEZKÖY </a:t>
            </a:r>
            <a:r>
              <a:rPr lang="tr-TR" dirty="0" smtClean="0">
                <a:solidFill>
                  <a:srgbClr val="C00000"/>
                </a:solidFill>
              </a:rPr>
              <a:t>İLÇE MİLLİ EĞİTİM MÜDÜRLÜĞÜ</a:t>
            </a:r>
          </a:p>
          <a:p>
            <a:pPr algn="ct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714348" y="1785927"/>
            <a:ext cx="7390800" cy="2585323"/>
          </a:xfrm>
          <a:prstGeom prst="rect">
            <a:avLst/>
          </a:prstGeom>
          <a:noFill/>
        </p:spPr>
        <p:txBody>
          <a:bodyPr wrap="square" lIns="91440" tIns="45720" rIns="91440" bIns="45720">
            <a:spAutoFit/>
          </a:bodyPr>
          <a:lstStyle/>
          <a:p>
            <a:pPr algn="ctr"/>
            <a:r>
              <a:rPr lang="tr-TR" sz="5400" b="1" dirty="0" smtClean="0">
                <a:solidFill>
                  <a:schemeClr val="accent1">
                    <a:lumMod val="50000"/>
                  </a:schemeClr>
                </a:solidFill>
              </a:rPr>
              <a:t>ACİL DURUM</a:t>
            </a:r>
            <a:br>
              <a:rPr lang="tr-TR" sz="5400" b="1" dirty="0" smtClean="0">
                <a:solidFill>
                  <a:schemeClr val="accent1">
                    <a:lumMod val="50000"/>
                  </a:schemeClr>
                </a:solidFill>
              </a:rPr>
            </a:br>
            <a:r>
              <a:rPr lang="tr-TR" sz="5400" b="1" dirty="0" smtClean="0">
                <a:solidFill>
                  <a:schemeClr val="accent1">
                    <a:lumMod val="50000"/>
                  </a:schemeClr>
                </a:solidFill>
              </a:rPr>
              <a:t>ve</a:t>
            </a:r>
            <a:br>
              <a:rPr lang="tr-TR" sz="5400" b="1" dirty="0" smtClean="0">
                <a:solidFill>
                  <a:schemeClr val="accent1">
                    <a:lumMod val="50000"/>
                  </a:schemeClr>
                </a:solidFill>
              </a:rPr>
            </a:br>
            <a:r>
              <a:rPr lang="tr-TR" sz="5400" b="1" dirty="0" smtClean="0">
                <a:solidFill>
                  <a:schemeClr val="accent1">
                    <a:lumMod val="50000"/>
                  </a:schemeClr>
                </a:solidFill>
              </a:rPr>
              <a:t>ACİL DURUM PLANI</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71472" y="2551837"/>
            <a:ext cx="7358114" cy="2862322"/>
          </a:xfrm>
          <a:prstGeom prst="rect">
            <a:avLst/>
          </a:prstGeom>
        </p:spPr>
        <p:txBody>
          <a:bodyPr wrap="square">
            <a:spAutoFit/>
          </a:bodyPr>
          <a:lstStyle/>
          <a:p>
            <a:pPr>
              <a:lnSpc>
                <a:spcPct val="150000"/>
              </a:lnSpc>
              <a:buNone/>
            </a:pPr>
            <a:r>
              <a:rPr lang="tr-TR" sz="2400" b="1" dirty="0" smtClean="0">
                <a:solidFill>
                  <a:srgbClr val="C00000"/>
                </a:solidFill>
              </a:rPr>
              <a:t>a) Acil durum: </a:t>
            </a:r>
            <a:r>
              <a:rPr lang="tr-TR" sz="2400" b="1" dirty="0" smtClean="0">
                <a:solidFill>
                  <a:schemeClr val="accent5">
                    <a:lumMod val="75000"/>
                  </a:schemeClr>
                </a:solidFill>
              </a:rPr>
              <a:t>İşyerinin tamamında veya bir kısmında meydana gelebilecek yangın, patlama, tehlikeli kimyasal maddelerden kaynaklanan yayılım, doğal afet gibi acil müdahale, mücadele, ilkyardım veya tahliye gerektiren olayları,</a:t>
            </a:r>
          </a:p>
        </p:txBody>
      </p:sp>
      <p:sp>
        <p:nvSpPr>
          <p:cNvPr id="6" name="5 Metin kutusu"/>
          <p:cNvSpPr txBox="1"/>
          <p:nvPr/>
        </p:nvSpPr>
        <p:spPr>
          <a:xfrm>
            <a:off x="2000232" y="1142984"/>
            <a:ext cx="4643470" cy="523220"/>
          </a:xfrm>
          <a:prstGeom prst="rect">
            <a:avLst/>
          </a:prstGeom>
          <a:noFill/>
        </p:spPr>
        <p:txBody>
          <a:bodyPr wrap="square" rtlCol="0">
            <a:spAutoFit/>
          </a:bodyPr>
          <a:lstStyle/>
          <a:p>
            <a:r>
              <a:rPr lang="tr-TR" sz="2800" b="1" dirty="0" smtClean="0">
                <a:solidFill>
                  <a:schemeClr val="accent5">
                    <a:lumMod val="50000"/>
                  </a:schemeClr>
                </a:solidFill>
              </a:rPr>
              <a:t>Bu Yönetmelikte Geçen</a:t>
            </a:r>
            <a:r>
              <a:rPr lang="tr-TR" sz="2800" b="1" dirty="0" smtClean="0"/>
              <a:t>;</a:t>
            </a:r>
            <a:endParaRPr lang="tr-TR"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928662" y="1357298"/>
            <a:ext cx="7858180" cy="4247317"/>
          </a:xfrm>
          <a:prstGeom prst="rect">
            <a:avLst/>
          </a:prstGeom>
        </p:spPr>
        <p:txBody>
          <a:bodyPr wrap="square">
            <a:spAutoFit/>
          </a:bodyPr>
          <a:lstStyle/>
          <a:p>
            <a:pPr>
              <a:lnSpc>
                <a:spcPct val="150000"/>
              </a:lnSpc>
              <a:buNone/>
            </a:pPr>
            <a:r>
              <a:rPr lang="tr-TR" sz="2800" dirty="0" smtClean="0">
                <a:solidFill>
                  <a:srgbClr val="C00000"/>
                </a:solidFill>
              </a:rPr>
              <a:t>b) </a:t>
            </a:r>
            <a:r>
              <a:rPr lang="tr-TR" sz="3600" b="1" dirty="0" smtClean="0">
                <a:solidFill>
                  <a:srgbClr val="C00000"/>
                </a:solidFill>
              </a:rPr>
              <a:t>Acil durum planı: </a:t>
            </a:r>
            <a:r>
              <a:rPr lang="tr-TR" sz="3600" b="1" dirty="0" smtClean="0"/>
              <a:t>İşyerlerinde meydana gelebilecek acil durumlarda yapılacak iş ve işlemler dahil, bilgilerin ve uygulamaya yönelik eylemlerin yer aldığı planı,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1928794" y="1071546"/>
            <a:ext cx="5357850" cy="523220"/>
          </a:xfrm>
          <a:prstGeom prst="rect">
            <a:avLst/>
          </a:prstGeom>
        </p:spPr>
        <p:txBody>
          <a:bodyPr wrap="square">
            <a:spAutoFit/>
          </a:bodyPr>
          <a:lstStyle/>
          <a:p>
            <a:pPr algn="ctr"/>
            <a:r>
              <a:rPr lang="tr-TR" sz="2800" b="1" dirty="0" smtClean="0">
                <a:solidFill>
                  <a:srgbClr val="C00000"/>
                </a:solidFill>
              </a:rPr>
              <a:t>İşverenin yükümlülükleri </a:t>
            </a:r>
            <a:endParaRPr lang="tr-TR" sz="2800" dirty="0">
              <a:solidFill>
                <a:srgbClr val="C00000"/>
              </a:solidFill>
            </a:endParaRPr>
          </a:p>
        </p:txBody>
      </p:sp>
      <p:sp>
        <p:nvSpPr>
          <p:cNvPr id="6" name="5 Dikdörtgen"/>
          <p:cNvSpPr/>
          <p:nvPr/>
        </p:nvSpPr>
        <p:spPr>
          <a:xfrm>
            <a:off x="285720" y="1785926"/>
            <a:ext cx="8858280" cy="3539430"/>
          </a:xfrm>
          <a:prstGeom prst="rect">
            <a:avLst/>
          </a:prstGeom>
        </p:spPr>
        <p:txBody>
          <a:bodyPr wrap="square">
            <a:spAutoFit/>
          </a:bodyPr>
          <a:lstStyle/>
          <a:p>
            <a:pPr>
              <a:buFont typeface="Wingdings" pitchFamily="2" charset="2"/>
              <a:buChar char="q"/>
            </a:pPr>
            <a:r>
              <a:rPr lang="tr-TR" sz="3200" b="1" u="sng" dirty="0" smtClean="0">
                <a:solidFill>
                  <a:schemeClr val="accent5">
                    <a:lumMod val="75000"/>
                  </a:schemeClr>
                </a:solidFill>
              </a:rPr>
              <a:t>acil durumları önceden değerlendirerek muhtemel acil durumları belirler.</a:t>
            </a:r>
          </a:p>
          <a:p>
            <a:pPr>
              <a:buFont typeface="Wingdings" pitchFamily="2" charset="2"/>
              <a:buChar char="q"/>
            </a:pPr>
            <a:r>
              <a:rPr lang="tr-TR" sz="3200" b="1" dirty="0" smtClean="0">
                <a:solidFill>
                  <a:schemeClr val="accent5">
                    <a:lumMod val="75000"/>
                  </a:schemeClr>
                </a:solidFill>
              </a:rPr>
              <a:t> </a:t>
            </a:r>
            <a:r>
              <a:rPr lang="tr-TR" sz="3200" b="1" u="sng" dirty="0" smtClean="0">
                <a:solidFill>
                  <a:schemeClr val="accent5">
                    <a:lumMod val="75000"/>
                  </a:schemeClr>
                </a:solidFill>
              </a:rPr>
              <a:t>önleyici ve sınırlandırıcı</a:t>
            </a:r>
            <a:r>
              <a:rPr lang="tr-TR" sz="3200" b="1" dirty="0" smtClean="0">
                <a:solidFill>
                  <a:schemeClr val="accent5">
                    <a:lumMod val="75000"/>
                  </a:schemeClr>
                </a:solidFill>
              </a:rPr>
              <a:t> </a:t>
            </a:r>
            <a:r>
              <a:rPr lang="tr-TR" sz="3200" b="1" u="sng" dirty="0" smtClean="0">
                <a:solidFill>
                  <a:schemeClr val="accent5">
                    <a:lumMod val="75000"/>
                  </a:schemeClr>
                </a:solidFill>
              </a:rPr>
              <a:t>tedbirleri alır.</a:t>
            </a:r>
          </a:p>
          <a:p>
            <a:pPr>
              <a:buFont typeface="Wingdings" pitchFamily="2" charset="2"/>
              <a:buChar char="q"/>
            </a:pPr>
            <a:r>
              <a:rPr lang="tr-TR" sz="3200" b="1" dirty="0" smtClean="0">
                <a:solidFill>
                  <a:schemeClr val="accent5">
                    <a:lumMod val="75000"/>
                  </a:schemeClr>
                </a:solidFill>
              </a:rPr>
              <a:t> Olumsuz etkilerinden korunmak için gerekli </a:t>
            </a:r>
            <a:r>
              <a:rPr lang="tr-TR" sz="3200" b="1" u="sng" dirty="0" smtClean="0">
                <a:solidFill>
                  <a:schemeClr val="accent5">
                    <a:lumMod val="75000"/>
                  </a:schemeClr>
                </a:solidFill>
              </a:rPr>
              <a:t>ölçüm ve değerlendirmeleri </a:t>
            </a:r>
            <a:r>
              <a:rPr lang="tr-TR" sz="3200" b="1" dirty="0" smtClean="0">
                <a:solidFill>
                  <a:schemeClr val="accent5">
                    <a:lumMod val="75000"/>
                  </a:schemeClr>
                </a:solidFill>
              </a:rPr>
              <a:t>yapar.</a:t>
            </a:r>
          </a:p>
          <a:p>
            <a:pPr>
              <a:buFont typeface="Wingdings" pitchFamily="2" charset="2"/>
              <a:buChar char="q"/>
            </a:pPr>
            <a:r>
              <a:rPr lang="tr-TR" sz="3200" b="1" dirty="0" smtClean="0">
                <a:solidFill>
                  <a:schemeClr val="accent5">
                    <a:lumMod val="75000"/>
                  </a:schemeClr>
                </a:solidFill>
              </a:rPr>
              <a:t> </a:t>
            </a:r>
            <a:r>
              <a:rPr lang="tr-TR" sz="3200" b="1" u="sng" dirty="0" smtClean="0">
                <a:solidFill>
                  <a:schemeClr val="accent5">
                    <a:lumMod val="75000"/>
                  </a:schemeClr>
                </a:solidFill>
              </a:rPr>
              <a:t>Acil durum planları</a:t>
            </a:r>
            <a:r>
              <a:rPr lang="tr-TR" sz="3200" b="1" dirty="0" smtClean="0">
                <a:solidFill>
                  <a:schemeClr val="accent5">
                    <a:lumMod val="75000"/>
                  </a:schemeClr>
                </a:solidFill>
              </a:rPr>
              <a:t>nı hazırlar ve </a:t>
            </a:r>
            <a:r>
              <a:rPr lang="tr-TR" sz="3200" b="1" u="sng" dirty="0" smtClean="0">
                <a:solidFill>
                  <a:schemeClr val="accent5">
                    <a:lumMod val="75000"/>
                  </a:schemeClr>
                </a:solidFill>
              </a:rPr>
              <a:t>tatbikatların </a:t>
            </a:r>
            <a:r>
              <a:rPr lang="tr-TR" sz="3200" b="1" dirty="0" smtClean="0">
                <a:solidFill>
                  <a:schemeClr val="accent5">
                    <a:lumMod val="75000"/>
                  </a:schemeClr>
                </a:solidFill>
              </a:rPr>
              <a:t>yapılmasını sağlar.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14282" y="1357298"/>
            <a:ext cx="8215370" cy="4154984"/>
          </a:xfrm>
          <a:prstGeom prst="rect">
            <a:avLst/>
          </a:prstGeom>
        </p:spPr>
        <p:txBody>
          <a:bodyPr wrap="square">
            <a:spAutoFit/>
          </a:bodyPr>
          <a:lstStyle/>
          <a:p>
            <a:pPr>
              <a:lnSpc>
                <a:spcPct val="150000"/>
              </a:lnSpc>
              <a:buFont typeface="Wingdings" pitchFamily="2" charset="2"/>
              <a:buChar char="q"/>
            </a:pPr>
            <a:r>
              <a:rPr lang="tr-TR" sz="2400" b="1" dirty="0" smtClean="0">
                <a:solidFill>
                  <a:schemeClr val="accent5">
                    <a:lumMod val="75000"/>
                  </a:schemeClr>
                </a:solidFill>
              </a:rPr>
              <a:t>Mevcut imkanları dikkate alarak; </a:t>
            </a:r>
            <a:r>
              <a:rPr lang="tr-TR" sz="2400" b="1" u="sng" dirty="0" smtClean="0">
                <a:solidFill>
                  <a:schemeClr val="accent5">
                    <a:lumMod val="75000"/>
                  </a:schemeClr>
                </a:solidFill>
              </a:rPr>
              <a:t>önleme, koruma, tahliye, yangınla mücadele, ilk yardım ve benzeri konularda uygun donanıma sahip ve bu konularda eğitimli yeterli sayıda çalışanı görevlendirir </a:t>
            </a:r>
            <a:r>
              <a:rPr lang="tr-TR" sz="2400" b="1" dirty="0" smtClean="0">
                <a:solidFill>
                  <a:schemeClr val="accent5">
                    <a:lumMod val="75000"/>
                  </a:schemeClr>
                </a:solidFill>
              </a:rPr>
              <a:t>ve her zaman hazır bulundurur.</a:t>
            </a:r>
          </a:p>
          <a:p>
            <a:pPr>
              <a:buFont typeface="Wingdings" pitchFamily="2" charset="2"/>
              <a:buChar char="q"/>
            </a:pPr>
            <a:r>
              <a:rPr lang="tr-TR" sz="2400" b="1" dirty="0" smtClean="0">
                <a:solidFill>
                  <a:schemeClr val="accent5">
                    <a:lumMod val="75000"/>
                  </a:schemeClr>
                </a:solidFill>
              </a:rPr>
              <a:t> </a:t>
            </a:r>
            <a:r>
              <a:rPr lang="tr-TR" sz="2400" b="1" u="sng" dirty="0" smtClean="0">
                <a:solidFill>
                  <a:schemeClr val="accent5">
                    <a:lumMod val="75000"/>
                  </a:schemeClr>
                </a:solidFill>
              </a:rPr>
              <a:t>Özellikle ilk yardım, acil tıbbi müdahale, kurtarma ve yangınla mücadele </a:t>
            </a:r>
            <a:r>
              <a:rPr lang="tr-TR" sz="2400" b="1" dirty="0" smtClean="0">
                <a:solidFill>
                  <a:schemeClr val="accent5">
                    <a:lumMod val="75000"/>
                  </a:schemeClr>
                </a:solidFill>
              </a:rPr>
              <a:t>konularında, işyeri dışındaki kuruluşlarla irtibatı sağlar</a:t>
            </a:r>
          </a:p>
          <a:p>
            <a:pPr>
              <a:buFont typeface="Wingdings" pitchFamily="2" charset="2"/>
              <a:buChar char="q"/>
            </a:pPr>
            <a:r>
              <a:rPr lang="tr-TR" sz="2400" b="1" dirty="0" smtClean="0">
                <a:solidFill>
                  <a:schemeClr val="accent5">
                    <a:lumMod val="75000"/>
                  </a:schemeClr>
                </a:solidFill>
              </a:rPr>
              <a:t> Acil durumlarda </a:t>
            </a:r>
            <a:r>
              <a:rPr lang="tr-TR" sz="2400" b="1" u="sng" dirty="0" smtClean="0">
                <a:solidFill>
                  <a:schemeClr val="accent5">
                    <a:lumMod val="75000"/>
                  </a:schemeClr>
                </a:solidFill>
              </a:rPr>
              <a:t>tehlike yaratabilecek sistemlerin devre dışı bırakılması </a:t>
            </a:r>
            <a:r>
              <a:rPr lang="tr-TR" sz="2400" b="1" dirty="0" err="1" smtClean="0">
                <a:solidFill>
                  <a:schemeClr val="accent5">
                    <a:lumMod val="75000"/>
                  </a:schemeClr>
                </a:solidFill>
              </a:rPr>
              <a:t>nı</a:t>
            </a:r>
            <a:r>
              <a:rPr lang="tr-TR" sz="2400" b="1" dirty="0" smtClean="0">
                <a:solidFill>
                  <a:schemeClr val="accent5">
                    <a:lumMod val="75000"/>
                  </a:schemeClr>
                </a:solidFill>
              </a:rPr>
              <a:t> sağlar.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1000100" y="2828836"/>
            <a:ext cx="6572296" cy="1778949"/>
          </a:xfrm>
          <a:prstGeom prst="rect">
            <a:avLst/>
          </a:prstGeom>
        </p:spPr>
        <p:txBody>
          <a:bodyPr wrap="square">
            <a:spAutoFit/>
          </a:bodyPr>
          <a:lstStyle/>
          <a:p>
            <a:pPr>
              <a:lnSpc>
                <a:spcPct val="150000"/>
              </a:lnSpc>
              <a:buNone/>
            </a:pPr>
            <a:r>
              <a:rPr lang="tr-TR" sz="2800" b="1" dirty="0" smtClean="0">
                <a:solidFill>
                  <a:srgbClr val="C00000"/>
                </a:solidFill>
              </a:rPr>
              <a:t>ANCAK</a:t>
            </a:r>
            <a:r>
              <a:rPr lang="tr-TR" sz="2400" b="1" dirty="0" smtClean="0">
                <a:solidFill>
                  <a:schemeClr val="accent4">
                    <a:lumMod val="50000"/>
                  </a:schemeClr>
                </a:solidFill>
              </a:rPr>
              <a:t>; Acil durumlarla ilgili özel görevlendirilen çalışanların sorumlulukları işverenlerin konuya ilişkin yükümlülüğünü ortadan kaldırmaz.</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642910" y="2136339"/>
            <a:ext cx="7786742" cy="3046988"/>
          </a:xfrm>
          <a:prstGeom prst="rect">
            <a:avLst/>
          </a:prstGeom>
        </p:spPr>
        <p:txBody>
          <a:bodyPr wrap="square">
            <a:spAutoFit/>
          </a:bodyPr>
          <a:lstStyle/>
          <a:p>
            <a:pPr>
              <a:buFont typeface="Wingdings" pitchFamily="2" charset="2"/>
              <a:buChar char="q"/>
            </a:pPr>
            <a:r>
              <a:rPr lang="tr-TR" sz="2400" b="1" dirty="0" smtClean="0">
                <a:solidFill>
                  <a:schemeClr val="accent5">
                    <a:lumMod val="50000"/>
                  </a:schemeClr>
                </a:solidFill>
              </a:rPr>
              <a:t>Acil durum planında belirtilen önleyici ve sınırlandırıcı tedbirlere uymak,</a:t>
            </a:r>
          </a:p>
          <a:p>
            <a:pPr>
              <a:buFont typeface="Wingdings" pitchFamily="2" charset="2"/>
              <a:buChar char="q"/>
            </a:pPr>
            <a:r>
              <a:rPr lang="tr-TR" sz="2400" b="1" dirty="0" smtClean="0">
                <a:solidFill>
                  <a:schemeClr val="accent5">
                    <a:lumMod val="50000"/>
                  </a:schemeClr>
                </a:solidFill>
              </a:rPr>
              <a:t> İşyerindeki kendileri ve diğer kişilerin sağlık ve güvenliğini etkileyen bir durumda; hemen  sorumlulara haber vermek,</a:t>
            </a:r>
          </a:p>
          <a:p>
            <a:pPr>
              <a:buFont typeface="Wingdings" pitchFamily="2" charset="2"/>
              <a:buChar char="q"/>
            </a:pPr>
            <a:r>
              <a:rPr lang="tr-TR" sz="2400" b="1" dirty="0" smtClean="0">
                <a:solidFill>
                  <a:schemeClr val="accent5">
                    <a:lumMod val="50000"/>
                  </a:schemeClr>
                </a:solidFill>
              </a:rPr>
              <a:t> Acil durum anında kendisine verilen talimatlara uymak</a:t>
            </a:r>
          </a:p>
          <a:p>
            <a:pPr>
              <a:buFont typeface="Wingdings" pitchFamily="2" charset="2"/>
              <a:buChar char="q"/>
            </a:pPr>
            <a:r>
              <a:rPr lang="tr-TR" sz="2400" b="1" dirty="0" smtClean="0">
                <a:solidFill>
                  <a:schemeClr val="accent5">
                    <a:lumMod val="50000"/>
                  </a:schemeClr>
                </a:solidFill>
              </a:rPr>
              <a:t> Acil durum sırasında insan hayatını tehlikeye düşürmeyecek şekilde davranmak</a:t>
            </a:r>
            <a:r>
              <a:rPr lang="tr-TR" dirty="0" smtClean="0"/>
              <a:t>,</a:t>
            </a:r>
            <a:endParaRPr lang="tr-TR" dirty="0"/>
          </a:p>
        </p:txBody>
      </p:sp>
      <p:sp>
        <p:nvSpPr>
          <p:cNvPr id="6" name="5 Metin kutusu"/>
          <p:cNvSpPr txBox="1"/>
          <p:nvPr/>
        </p:nvSpPr>
        <p:spPr>
          <a:xfrm>
            <a:off x="1714480" y="928670"/>
            <a:ext cx="5572164" cy="461665"/>
          </a:xfrm>
          <a:prstGeom prst="rect">
            <a:avLst/>
          </a:prstGeom>
          <a:noFill/>
        </p:spPr>
        <p:txBody>
          <a:bodyPr wrap="square" rtlCol="0">
            <a:spAutoFit/>
          </a:bodyPr>
          <a:lstStyle/>
          <a:p>
            <a:r>
              <a:rPr lang="tr-TR" sz="2400" b="1" dirty="0" smtClean="0">
                <a:solidFill>
                  <a:srgbClr val="FF0000"/>
                </a:solidFill>
              </a:rPr>
              <a:t>Çalışanların yükümlülük ve sorumlulukları</a:t>
            </a:r>
            <a:endParaRPr 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endParaRPr lang="tr-TR" dirty="0" smtClean="0">
              <a:solidFill>
                <a:srgbClr val="C00000"/>
              </a:solidFill>
            </a:endParaRPr>
          </a:p>
          <a:p>
            <a:pPr algn="ctr"/>
            <a:r>
              <a:rPr lang="tr-TR" dirty="0" smtClean="0">
                <a:solidFill>
                  <a:srgbClr val="C00000"/>
                </a:solidFill>
              </a:rPr>
              <a:t>ÇERKEZKÖY</a:t>
            </a:r>
            <a:r>
              <a:rPr lang="tr-TR" dirty="0" smtClean="0">
                <a:solidFill>
                  <a:srgbClr val="C00000"/>
                </a:solidFill>
              </a:rPr>
              <a:t>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642910" y="1500175"/>
            <a:ext cx="7715304" cy="4524315"/>
          </a:xfrm>
          <a:prstGeom prst="rect">
            <a:avLst/>
          </a:prstGeom>
        </p:spPr>
        <p:txBody>
          <a:bodyPr wrap="square">
            <a:spAutoFit/>
          </a:bodyPr>
          <a:lstStyle/>
          <a:p>
            <a:pPr>
              <a:lnSpc>
                <a:spcPct val="150000"/>
              </a:lnSpc>
            </a:pPr>
            <a:r>
              <a:rPr lang="tr-TR" sz="2400" b="1" dirty="0" smtClean="0">
                <a:solidFill>
                  <a:schemeClr val="accent5">
                    <a:lumMod val="75000"/>
                  </a:schemeClr>
                </a:solidFill>
              </a:rPr>
              <a:t>Acil durum planı, tüm işyerleri için tasarım veya kuruluş aşamasından başlamak üzere acil durumların belirlenmesi, bunların olumsuz etkilerini önleyici ve sınırlandırıcı tedbirlerin alınması, görevlendirilecek kişilerin belirlenmesi, acil durum müdahale ve tahliye yöntemlerinin oluşturulması, dokümantasyon, tatbikat ve acil durum planının yenilenmesi aşamaları izlenerek hazırlanır.</a:t>
            </a:r>
          </a:p>
        </p:txBody>
      </p:sp>
      <p:sp>
        <p:nvSpPr>
          <p:cNvPr id="6" name="5 Metin kutusu"/>
          <p:cNvSpPr txBox="1"/>
          <p:nvPr/>
        </p:nvSpPr>
        <p:spPr>
          <a:xfrm>
            <a:off x="1857356" y="571480"/>
            <a:ext cx="5000660" cy="523220"/>
          </a:xfrm>
          <a:prstGeom prst="rect">
            <a:avLst/>
          </a:prstGeom>
          <a:noFill/>
        </p:spPr>
        <p:txBody>
          <a:bodyPr wrap="square" rtlCol="0">
            <a:spAutoFit/>
          </a:bodyPr>
          <a:lstStyle/>
          <a:p>
            <a:r>
              <a:rPr lang="tr-TR" sz="2800" b="1" dirty="0" smtClean="0">
                <a:solidFill>
                  <a:srgbClr val="FF0000"/>
                </a:solidFill>
              </a:rPr>
              <a:t>Acil durum planı</a:t>
            </a:r>
            <a:endParaRPr lang="tr-T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857224" y="1428736"/>
            <a:ext cx="7786742" cy="4616648"/>
          </a:xfrm>
          <a:prstGeom prst="rect">
            <a:avLst/>
          </a:prstGeom>
        </p:spPr>
        <p:txBody>
          <a:bodyPr wrap="square">
            <a:spAutoFit/>
          </a:bodyPr>
          <a:lstStyle/>
          <a:p>
            <a:pPr>
              <a:lnSpc>
                <a:spcPct val="150000"/>
              </a:lnSpc>
              <a:buNone/>
            </a:pPr>
            <a:r>
              <a:rPr lang="tr-TR" sz="2800" b="1" dirty="0" smtClean="0">
                <a:solidFill>
                  <a:schemeClr val="accent5">
                    <a:lumMod val="75000"/>
                  </a:schemeClr>
                </a:solidFill>
              </a:rPr>
              <a:t> Acil durumlar;</a:t>
            </a:r>
          </a:p>
          <a:p>
            <a:pPr>
              <a:lnSpc>
                <a:spcPct val="150000"/>
              </a:lnSpc>
              <a:buNone/>
            </a:pPr>
            <a:r>
              <a:rPr lang="tr-TR" sz="2800" b="1" dirty="0" smtClean="0">
                <a:solidFill>
                  <a:schemeClr val="accent5">
                    <a:lumMod val="75000"/>
                  </a:schemeClr>
                </a:solidFill>
              </a:rPr>
              <a:t>a) Risk değerlendirmesi sonuçları,</a:t>
            </a:r>
          </a:p>
          <a:p>
            <a:pPr>
              <a:lnSpc>
                <a:spcPct val="150000"/>
              </a:lnSpc>
              <a:buNone/>
            </a:pPr>
            <a:r>
              <a:rPr lang="tr-TR" sz="2800" b="1" dirty="0" smtClean="0">
                <a:solidFill>
                  <a:schemeClr val="accent5">
                    <a:lumMod val="75000"/>
                  </a:schemeClr>
                </a:solidFill>
              </a:rPr>
              <a:t>b) Yangın, tehlikeli kimyasalların patlama ihtimali,</a:t>
            </a:r>
          </a:p>
          <a:p>
            <a:pPr>
              <a:lnSpc>
                <a:spcPct val="150000"/>
              </a:lnSpc>
              <a:buNone/>
            </a:pPr>
            <a:r>
              <a:rPr lang="tr-TR" sz="2800" b="1" dirty="0" smtClean="0">
                <a:solidFill>
                  <a:schemeClr val="accent5">
                    <a:lumMod val="75000"/>
                  </a:schemeClr>
                </a:solidFill>
              </a:rPr>
              <a:t>c) İlk yardım ve tahliye gerektirecek olaylar,</a:t>
            </a:r>
          </a:p>
          <a:p>
            <a:pPr>
              <a:lnSpc>
                <a:spcPct val="150000"/>
              </a:lnSpc>
              <a:buNone/>
            </a:pPr>
            <a:r>
              <a:rPr lang="tr-TR" sz="2800" b="1" dirty="0" smtClean="0">
                <a:solidFill>
                  <a:schemeClr val="accent5">
                    <a:lumMod val="75000"/>
                  </a:schemeClr>
                </a:solidFill>
              </a:rPr>
              <a:t>ç) Doğal afetlerin meydana gelme ihtimali,</a:t>
            </a:r>
          </a:p>
          <a:p>
            <a:pPr>
              <a:lnSpc>
                <a:spcPct val="150000"/>
              </a:lnSpc>
              <a:buNone/>
            </a:pPr>
            <a:r>
              <a:rPr lang="tr-TR" sz="2800" b="1" dirty="0" smtClean="0">
                <a:solidFill>
                  <a:schemeClr val="accent5">
                    <a:lumMod val="75000"/>
                  </a:schemeClr>
                </a:solidFill>
              </a:rPr>
              <a:t>d) Sabotaj ihtimali,</a:t>
            </a:r>
          </a:p>
          <a:p>
            <a:pPr>
              <a:lnSpc>
                <a:spcPct val="150000"/>
              </a:lnSpc>
              <a:buNone/>
            </a:pPr>
            <a:r>
              <a:rPr lang="tr-TR" sz="2800" b="1" dirty="0" smtClean="0">
                <a:solidFill>
                  <a:schemeClr val="accent5">
                    <a:lumMod val="75000"/>
                  </a:schemeClr>
                </a:solidFill>
              </a:rPr>
              <a:t>	 gibi hususlar dikkate alınarak belirlenir</a:t>
            </a:r>
          </a:p>
        </p:txBody>
      </p:sp>
      <p:sp>
        <p:nvSpPr>
          <p:cNvPr id="6" name="5 Metin kutusu"/>
          <p:cNvSpPr txBox="1"/>
          <p:nvPr/>
        </p:nvSpPr>
        <p:spPr>
          <a:xfrm>
            <a:off x="2143108" y="642918"/>
            <a:ext cx="4786346" cy="369332"/>
          </a:xfrm>
          <a:prstGeom prst="rect">
            <a:avLst/>
          </a:prstGeom>
          <a:noFill/>
        </p:spPr>
        <p:txBody>
          <a:bodyPr wrap="square" rtlCol="0">
            <a:spAutoFit/>
          </a:bodyPr>
          <a:lstStyle/>
          <a:p>
            <a:r>
              <a:rPr lang="tr-TR" b="1" dirty="0" smtClean="0">
                <a:solidFill>
                  <a:srgbClr val="C00000"/>
                </a:solidFill>
              </a:rPr>
              <a:t>ACİL DURUMLARIN BELİRLENMESİ</a:t>
            </a:r>
            <a:endParaRPr lang="tr-TR" b="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1071538" y="1643050"/>
            <a:ext cx="7286676" cy="3785652"/>
          </a:xfrm>
          <a:prstGeom prst="rect">
            <a:avLst/>
          </a:prstGeom>
        </p:spPr>
        <p:txBody>
          <a:bodyPr wrap="square">
            <a:spAutoFit/>
          </a:bodyPr>
          <a:lstStyle/>
          <a:p>
            <a:r>
              <a:rPr lang="tr-TR" sz="2400" b="1" dirty="0" smtClean="0">
                <a:solidFill>
                  <a:schemeClr val="accent5">
                    <a:lumMod val="75000"/>
                  </a:schemeClr>
                </a:solidFill>
              </a:rPr>
              <a:t>İşveren, </a:t>
            </a:r>
            <a:r>
              <a:rPr lang="tr-TR" sz="2400" b="1" dirty="0" smtClean="0">
                <a:solidFill>
                  <a:srgbClr val="C00000"/>
                </a:solidFill>
              </a:rPr>
              <a:t>acil durumlarda uyarı verme, arama, kurtarma, tahliye, haberleşme, ilk yardım ve yangınla mücadele </a:t>
            </a:r>
            <a:r>
              <a:rPr lang="tr-TR" sz="2400" b="1" dirty="0" smtClean="0">
                <a:solidFill>
                  <a:schemeClr val="accent5">
                    <a:lumMod val="75000"/>
                  </a:schemeClr>
                </a:solidFill>
              </a:rPr>
              <a:t>gibi acil durum müdahale yöntemlerini yazılı hale getirir.</a:t>
            </a:r>
          </a:p>
          <a:p>
            <a:r>
              <a:rPr lang="tr-TR" sz="2400" b="1" dirty="0" smtClean="0">
                <a:solidFill>
                  <a:schemeClr val="accent5">
                    <a:lumMod val="75000"/>
                  </a:schemeClr>
                </a:solidFill>
              </a:rPr>
              <a:t>Tahliye sonrası, kişi sayımı ve kontrolleri yapılır</a:t>
            </a:r>
          </a:p>
          <a:p>
            <a:r>
              <a:rPr lang="tr-TR" sz="2400" b="1" dirty="0" smtClean="0">
                <a:solidFill>
                  <a:schemeClr val="accent5">
                    <a:lumMod val="75000"/>
                  </a:schemeClr>
                </a:solidFill>
              </a:rPr>
              <a:t>İşveren, acil durumlarda çalışanların olumsuz etkilenmemesi için, güvenli bir yere tahliye edilmelerini sağlar.</a:t>
            </a:r>
          </a:p>
          <a:p>
            <a:r>
              <a:rPr lang="tr-TR" sz="2400" b="1" dirty="0" smtClean="0">
                <a:solidFill>
                  <a:schemeClr val="accent5">
                    <a:lumMod val="75000"/>
                  </a:schemeClr>
                </a:solidFill>
              </a:rPr>
              <a:t>Öncelikli kişilere tahliye esnasında refakat edilmesi için tedbirler alınır.</a:t>
            </a:r>
            <a:endParaRPr lang="tr-TR" sz="2400" b="1" dirty="0">
              <a:solidFill>
                <a:schemeClr val="accent5">
                  <a:lumMod val="75000"/>
                </a:schemeClr>
              </a:solidFill>
            </a:endParaRPr>
          </a:p>
        </p:txBody>
      </p:sp>
      <p:sp>
        <p:nvSpPr>
          <p:cNvPr id="6" name="5 Metin kutusu"/>
          <p:cNvSpPr txBox="1"/>
          <p:nvPr/>
        </p:nvSpPr>
        <p:spPr>
          <a:xfrm>
            <a:off x="2071670" y="785794"/>
            <a:ext cx="4572032" cy="707886"/>
          </a:xfrm>
          <a:prstGeom prst="rect">
            <a:avLst/>
          </a:prstGeom>
          <a:noFill/>
        </p:spPr>
        <p:txBody>
          <a:bodyPr wrap="square" rtlCol="0">
            <a:spAutoFit/>
          </a:bodyPr>
          <a:lstStyle/>
          <a:p>
            <a:r>
              <a:rPr lang="tr-TR" sz="2000" b="1" dirty="0" smtClean="0">
                <a:solidFill>
                  <a:srgbClr val="C00000"/>
                </a:solidFill>
              </a:rPr>
              <a:t>Acil durum müdahale ve tahliye yöntemleri</a:t>
            </a:r>
            <a:endParaRPr lang="tr-TR" sz="2000"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500702"/>
            <a:ext cx="6400800" cy="928694"/>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85720" y="1285861"/>
            <a:ext cx="8572560" cy="4645364"/>
          </a:xfrm>
          <a:prstGeom prst="rect">
            <a:avLst/>
          </a:prstGeom>
        </p:spPr>
        <p:txBody>
          <a:bodyPr wrap="square">
            <a:spAutoFit/>
          </a:bodyPr>
          <a:lstStyle/>
          <a:p>
            <a:pPr>
              <a:lnSpc>
                <a:spcPct val="150000"/>
              </a:lnSpc>
              <a:buNone/>
            </a:pPr>
            <a:r>
              <a:rPr lang="tr-TR" sz="2400" dirty="0" smtClean="0"/>
              <a:t> </a:t>
            </a:r>
            <a:r>
              <a:rPr lang="tr-TR" sz="2400" dirty="0" smtClean="0">
                <a:solidFill>
                  <a:srgbClr val="C00000"/>
                </a:solidFill>
              </a:rPr>
              <a:t>İşveren; </a:t>
            </a:r>
            <a:r>
              <a:rPr lang="tr-TR" sz="2400" dirty="0" smtClean="0"/>
              <a:t>tehlike sınıfı tebliğine göre;</a:t>
            </a:r>
          </a:p>
          <a:p>
            <a:pPr>
              <a:lnSpc>
                <a:spcPct val="150000"/>
              </a:lnSpc>
            </a:pPr>
            <a:r>
              <a:rPr lang="tr-TR" sz="2400" b="1" dirty="0" smtClean="0">
                <a:solidFill>
                  <a:schemeClr val="accent6">
                    <a:lumMod val="75000"/>
                  </a:schemeClr>
                </a:solidFill>
              </a:rPr>
              <a:t>çok tehlikeli sınıfta yer alan işyerlerinde     30 çalışana </a:t>
            </a:r>
          </a:p>
          <a:p>
            <a:pPr>
              <a:lnSpc>
                <a:spcPct val="150000"/>
              </a:lnSpc>
            </a:pPr>
            <a:r>
              <a:rPr lang="tr-TR" sz="2400" b="1" dirty="0" smtClean="0">
                <a:solidFill>
                  <a:schemeClr val="accent6">
                    <a:lumMod val="75000"/>
                  </a:schemeClr>
                </a:solidFill>
              </a:rPr>
              <a:t>tehlikeli sınıfta yer alan işyerlerinde             40 çalışana </a:t>
            </a:r>
          </a:p>
          <a:p>
            <a:pPr>
              <a:lnSpc>
                <a:spcPct val="150000"/>
              </a:lnSpc>
            </a:pPr>
            <a:r>
              <a:rPr lang="tr-TR" sz="2400" b="1" dirty="0" smtClean="0">
                <a:solidFill>
                  <a:schemeClr val="accent6">
                    <a:lumMod val="75000"/>
                  </a:schemeClr>
                </a:solidFill>
              </a:rPr>
              <a:t>az tehlikeli sınıfta yer alan işyerlerinde        50 çalışana </a:t>
            </a:r>
            <a:r>
              <a:rPr lang="tr-TR" sz="2400" dirty="0" smtClean="0">
                <a:solidFill>
                  <a:schemeClr val="accent6">
                    <a:lumMod val="75000"/>
                  </a:schemeClr>
                </a:solidFill>
              </a:rPr>
              <a:t>kadar</a:t>
            </a:r>
            <a:r>
              <a:rPr lang="tr-TR" sz="2400" dirty="0" smtClean="0"/>
              <a:t>;</a:t>
            </a:r>
          </a:p>
          <a:p>
            <a:pPr>
              <a:lnSpc>
                <a:spcPct val="150000"/>
              </a:lnSpc>
              <a:buNone/>
            </a:pPr>
            <a:r>
              <a:rPr lang="tr-TR" sz="2400" dirty="0" smtClean="0"/>
              <a:t>a) Arama, kurtarma ve tahliye,</a:t>
            </a:r>
          </a:p>
          <a:p>
            <a:pPr>
              <a:lnSpc>
                <a:spcPct val="150000"/>
              </a:lnSpc>
              <a:buNone/>
            </a:pPr>
            <a:r>
              <a:rPr lang="tr-TR" sz="2400" dirty="0" smtClean="0"/>
              <a:t>b) Yangınla mücadele,</a:t>
            </a:r>
          </a:p>
          <a:p>
            <a:pPr>
              <a:lnSpc>
                <a:spcPct val="150000"/>
              </a:lnSpc>
              <a:buNone/>
            </a:pPr>
            <a:r>
              <a:rPr lang="tr-TR" sz="2400" dirty="0" smtClean="0"/>
              <a:t>    konularının her biri için uygun donanıma sahip ve özel eğitimli </a:t>
            </a:r>
            <a:r>
              <a:rPr lang="tr-TR" sz="2400" dirty="0" smtClean="0">
                <a:solidFill>
                  <a:srgbClr val="C00000"/>
                </a:solidFill>
              </a:rPr>
              <a:t>en az birer </a:t>
            </a:r>
            <a:r>
              <a:rPr lang="tr-TR" sz="2400" dirty="0" smtClean="0"/>
              <a:t>çalışanı destek elemanı olarak görevlendirir. </a:t>
            </a:r>
          </a:p>
        </p:txBody>
      </p:sp>
      <p:sp>
        <p:nvSpPr>
          <p:cNvPr id="6" name="5 Metin kutusu"/>
          <p:cNvSpPr txBox="1"/>
          <p:nvPr/>
        </p:nvSpPr>
        <p:spPr>
          <a:xfrm>
            <a:off x="1857356" y="785794"/>
            <a:ext cx="5357850" cy="400110"/>
          </a:xfrm>
          <a:prstGeom prst="rect">
            <a:avLst/>
          </a:prstGeom>
          <a:noFill/>
        </p:spPr>
        <p:txBody>
          <a:bodyPr wrap="square" rtlCol="0">
            <a:spAutoFit/>
          </a:bodyPr>
          <a:lstStyle/>
          <a:p>
            <a:r>
              <a:rPr lang="tr-TR" sz="2000" b="1" dirty="0" smtClean="0">
                <a:solidFill>
                  <a:srgbClr val="C00000"/>
                </a:solidFill>
              </a:rPr>
              <a:t>Görevlendirilecek çalışanların belirlenmesi</a:t>
            </a:r>
            <a:endParaRPr lang="tr-TR" sz="20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857224" y="3244334"/>
            <a:ext cx="7643866" cy="769441"/>
          </a:xfrm>
          <a:prstGeom prst="rect">
            <a:avLst/>
          </a:prstGeom>
        </p:spPr>
        <p:txBody>
          <a:bodyPr wrap="square">
            <a:spAutoFit/>
          </a:bodyPr>
          <a:lstStyle/>
          <a:p>
            <a:r>
              <a:rPr lang="tr-TR" sz="4400" b="1" dirty="0" smtClean="0">
                <a:solidFill>
                  <a:schemeClr val="accent1">
                    <a:lumMod val="50000"/>
                  </a:schemeClr>
                </a:solidFill>
              </a:rPr>
              <a:t>   ACİL </a:t>
            </a:r>
            <a:r>
              <a:rPr lang="tr-TR" sz="4400" b="1" dirty="0" smtClean="0">
                <a:solidFill>
                  <a:schemeClr val="accent1">
                    <a:lumMod val="50000"/>
                  </a:schemeClr>
                </a:solidFill>
              </a:rPr>
              <a:t>DURUM ÖNLEMLERİ</a:t>
            </a:r>
            <a:endParaRPr lang="tr-TR"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Metin kutusu"/>
          <p:cNvSpPr txBox="1"/>
          <p:nvPr/>
        </p:nvSpPr>
        <p:spPr>
          <a:xfrm>
            <a:off x="928662" y="1643050"/>
            <a:ext cx="6929486" cy="1015663"/>
          </a:xfrm>
          <a:prstGeom prst="rect">
            <a:avLst/>
          </a:prstGeom>
          <a:noFill/>
        </p:spPr>
        <p:txBody>
          <a:bodyPr wrap="square" rtlCol="0">
            <a:spAutoFit/>
          </a:bodyPr>
          <a:lstStyle/>
          <a:p>
            <a:r>
              <a:rPr lang="tr-TR" sz="2000" b="1" dirty="0">
                <a:solidFill>
                  <a:srgbClr val="C00000"/>
                </a:solidFill>
              </a:rPr>
              <a:t>İşveren,</a:t>
            </a:r>
            <a:r>
              <a:rPr lang="tr-TR" sz="2000" b="1" dirty="0">
                <a:solidFill>
                  <a:schemeClr val="accent5">
                    <a:lumMod val="50000"/>
                  </a:schemeClr>
                </a:solidFill>
              </a:rPr>
              <a:t> ilkyardım konusunda 22/5/2002 tarihli ve 24762 sayılı Resmî Gazete’de yayımlanan İlkyardım Yönetmeliği esaslarına göre destek elemanı görevlendirir. </a:t>
            </a:r>
          </a:p>
        </p:txBody>
      </p:sp>
      <p:sp>
        <p:nvSpPr>
          <p:cNvPr id="8" name="7 Metin kutusu"/>
          <p:cNvSpPr txBox="1"/>
          <p:nvPr/>
        </p:nvSpPr>
        <p:spPr>
          <a:xfrm>
            <a:off x="642910" y="3000372"/>
            <a:ext cx="8286808" cy="2677656"/>
          </a:xfrm>
          <a:prstGeom prst="rect">
            <a:avLst/>
          </a:prstGeom>
          <a:noFill/>
        </p:spPr>
        <p:txBody>
          <a:bodyPr wrap="square" rtlCol="0">
            <a:spAutoFit/>
          </a:bodyPr>
          <a:lstStyle/>
          <a:p>
            <a:pPr>
              <a:buNone/>
            </a:pPr>
            <a:r>
              <a:rPr lang="tr-TR" sz="2000" b="1" dirty="0" smtClean="0">
                <a:solidFill>
                  <a:srgbClr val="C00000"/>
                </a:solidFill>
              </a:rPr>
              <a:t>Yönetmeliğe Göre</a:t>
            </a:r>
            <a:r>
              <a:rPr lang="tr-TR" dirty="0" smtClean="0">
                <a:solidFill>
                  <a:schemeClr val="accent5">
                    <a:lumMod val="50000"/>
                  </a:schemeClr>
                </a:solidFill>
              </a:rPr>
              <a:t>: </a:t>
            </a:r>
            <a:r>
              <a:rPr lang="tr-TR" sz="2400" b="1" dirty="0" smtClean="0">
                <a:solidFill>
                  <a:schemeClr val="accent5">
                    <a:lumMod val="50000"/>
                  </a:schemeClr>
                </a:solidFill>
              </a:rPr>
              <a:t>Herhangi bir kaza durumunda, hasta veya yaralıya sağlık görevlilerinin tıbbi </a:t>
            </a:r>
          </a:p>
          <a:p>
            <a:pPr>
              <a:buNone/>
            </a:pPr>
            <a:r>
              <a:rPr lang="tr-TR" sz="2400" b="1" dirty="0" smtClean="0">
                <a:solidFill>
                  <a:schemeClr val="accent5">
                    <a:lumMod val="50000"/>
                  </a:schemeClr>
                </a:solidFill>
              </a:rPr>
              <a:t>yardımı sağlanıncaya kadar, hayatın kurtarılması veya kötüye gitmesinin önlenmesi için, olay yerinde tıbbi malzeme aranmaksızın mevcut araç gereçlerle ilaçsız uygulama yapan, en az temel ilkyardım kursu alarak ilkyardımcı sertifikası olan kişi)</a:t>
            </a:r>
            <a:endParaRPr lang="tr-TR" sz="24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pic>
        <p:nvPicPr>
          <p:cNvPr id="6" name="Picture 3"/>
          <p:cNvPicPr>
            <a:picLocks noChangeAspect="1" noChangeArrowheads="1"/>
          </p:cNvPicPr>
          <p:nvPr/>
        </p:nvPicPr>
        <p:blipFill>
          <a:blip r:embed="rId5" cstate="print"/>
          <a:srcRect/>
          <a:stretch>
            <a:fillRect/>
          </a:stretch>
        </p:blipFill>
        <p:spPr bwMode="auto">
          <a:xfrm>
            <a:off x="357158" y="1142984"/>
            <a:ext cx="5572164" cy="3929090"/>
          </a:xfrm>
          <a:prstGeom prst="rect">
            <a:avLst/>
          </a:prstGeom>
          <a:noFill/>
          <a:ln w="9525">
            <a:noFill/>
            <a:miter lim="800000"/>
            <a:headEnd/>
            <a:tailEnd/>
          </a:ln>
          <a:effectLst/>
        </p:spPr>
      </p:pic>
      <p:sp>
        <p:nvSpPr>
          <p:cNvPr id="8" name="7 Metin kutusu"/>
          <p:cNvSpPr txBox="1"/>
          <p:nvPr/>
        </p:nvSpPr>
        <p:spPr>
          <a:xfrm>
            <a:off x="6429388" y="1714488"/>
            <a:ext cx="2571768" cy="2677656"/>
          </a:xfrm>
          <a:prstGeom prst="rect">
            <a:avLst/>
          </a:prstGeom>
          <a:noFill/>
        </p:spPr>
        <p:txBody>
          <a:bodyPr wrap="square" rtlCol="0">
            <a:spAutoFit/>
          </a:bodyPr>
          <a:lstStyle/>
          <a:p>
            <a:pPr algn="ctr"/>
            <a:r>
              <a:rPr lang="tr-TR" sz="2400" dirty="0" smtClean="0">
                <a:solidFill>
                  <a:schemeClr val="accent5">
                    <a:lumMod val="50000"/>
                  </a:schemeClr>
                </a:solidFill>
                <a:latin typeface="Arial" pitchFamily="34" charset="0"/>
                <a:cs typeface="Arial" pitchFamily="34" charset="0"/>
              </a:rPr>
              <a:t>İlkyardımcı olabilmek için en az 16 saatlik </a:t>
            </a:r>
            <a:r>
              <a:rPr lang="tr-TR" sz="2400" b="1" dirty="0" smtClean="0">
                <a:solidFill>
                  <a:srgbClr val="C00000"/>
                </a:solidFill>
                <a:latin typeface="Arial" pitchFamily="34" charset="0"/>
                <a:cs typeface="Arial" pitchFamily="34" charset="0"/>
              </a:rPr>
              <a:t>Temel İlkyardım Eğitimi </a:t>
            </a:r>
          </a:p>
          <a:p>
            <a:pPr algn="ctr"/>
            <a:r>
              <a:rPr lang="tr-TR" sz="2400" dirty="0" smtClean="0">
                <a:solidFill>
                  <a:schemeClr val="accent5">
                    <a:lumMod val="50000"/>
                  </a:schemeClr>
                </a:solidFill>
                <a:latin typeface="Arial" pitchFamily="34" charset="0"/>
                <a:cs typeface="Arial" pitchFamily="34" charset="0"/>
              </a:rPr>
              <a:t>alınmış olması </a:t>
            </a:r>
            <a:r>
              <a:rPr lang="tr-TR" sz="2400" dirty="0" err="1" smtClean="0">
                <a:solidFill>
                  <a:schemeClr val="accent5">
                    <a:lumMod val="50000"/>
                  </a:schemeClr>
                </a:solidFill>
                <a:latin typeface="Arial" pitchFamily="34" charset="0"/>
                <a:cs typeface="Arial" pitchFamily="34" charset="0"/>
              </a:rPr>
              <a:t>gerekmektedi</a:t>
            </a:r>
            <a:endParaRPr lang="tr-TR" sz="24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00034" y="1571612"/>
            <a:ext cx="8143932" cy="4062651"/>
          </a:xfrm>
          <a:prstGeom prst="rect">
            <a:avLst/>
          </a:prstGeom>
        </p:spPr>
        <p:txBody>
          <a:bodyPr wrap="square">
            <a:spAutoFit/>
          </a:bodyPr>
          <a:lstStyle/>
          <a:p>
            <a:pPr>
              <a:lnSpc>
                <a:spcPct val="150000"/>
              </a:lnSpc>
              <a:buNone/>
            </a:pPr>
            <a:r>
              <a:rPr lang="tr-TR" sz="2800" dirty="0" smtClean="0">
                <a:solidFill>
                  <a:schemeClr val="accent5">
                    <a:lumMod val="75000"/>
                  </a:schemeClr>
                </a:solidFill>
              </a:rPr>
              <a:t>(3</a:t>
            </a:r>
            <a:r>
              <a:rPr lang="tr-TR" sz="2800" b="1" dirty="0" smtClean="0">
                <a:solidFill>
                  <a:schemeClr val="accent5">
                    <a:lumMod val="75000"/>
                  </a:schemeClr>
                </a:solidFill>
              </a:rPr>
              <a:t>) Birden </a:t>
            </a:r>
            <a:r>
              <a:rPr lang="tr-TR" sz="2400" b="1" dirty="0" smtClean="0">
                <a:solidFill>
                  <a:schemeClr val="accent5">
                    <a:lumMod val="75000"/>
                  </a:schemeClr>
                </a:solidFill>
              </a:rPr>
              <a:t>fazla çalışan görevlendirildiğinde, ekipler oluşturulur ve her ekipte bir ekip başı bulunur.</a:t>
            </a:r>
          </a:p>
          <a:p>
            <a:pPr>
              <a:lnSpc>
                <a:spcPct val="150000"/>
              </a:lnSpc>
              <a:buNone/>
            </a:pPr>
            <a:r>
              <a:rPr lang="tr-TR" sz="2400" b="1" dirty="0" smtClean="0">
                <a:solidFill>
                  <a:schemeClr val="accent5">
                    <a:lumMod val="75000"/>
                  </a:schemeClr>
                </a:solidFill>
              </a:rPr>
              <a:t>(4) Acil durumlarda ekipler arası koordinasyonu sağlamak üzere bir sorumlu görevlendirilir.</a:t>
            </a:r>
          </a:p>
          <a:p>
            <a:pPr>
              <a:lnSpc>
                <a:spcPct val="150000"/>
              </a:lnSpc>
              <a:buNone/>
            </a:pPr>
            <a:r>
              <a:rPr lang="tr-TR" sz="2400" b="1" dirty="0" smtClean="0">
                <a:solidFill>
                  <a:schemeClr val="accent5">
                    <a:lumMod val="75000"/>
                  </a:schemeClr>
                </a:solidFill>
              </a:rPr>
              <a:t>(5)</a:t>
            </a:r>
            <a:r>
              <a:rPr lang="tr-TR" sz="2400" b="1" dirty="0">
                <a:solidFill>
                  <a:schemeClr val="accent5">
                    <a:lumMod val="75000"/>
                  </a:schemeClr>
                </a:solidFill>
              </a:rPr>
              <a:t> 10’dan </a:t>
            </a:r>
            <a:r>
              <a:rPr lang="tr-TR" sz="2400" b="1" dirty="0" smtClean="0">
                <a:solidFill>
                  <a:schemeClr val="accent5">
                    <a:lumMod val="75000"/>
                  </a:schemeClr>
                </a:solidFill>
              </a:rPr>
              <a:t>az çalışanı olan ve az tehlikeli sınıfta yer alan işyerlerinde birinci fıkrada belirtilen yükümlülüğü yerine getirmek üzere bir kişi görevlendirilmesi yeterlidir</a:t>
            </a:r>
            <a:r>
              <a:rPr lang="tr-TR" sz="24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785786" y="1582341"/>
            <a:ext cx="7786742" cy="3970318"/>
          </a:xfrm>
          <a:prstGeom prst="rect">
            <a:avLst/>
          </a:prstGeom>
        </p:spPr>
        <p:txBody>
          <a:bodyPr wrap="square">
            <a:spAutoFit/>
          </a:bodyPr>
          <a:lstStyle/>
          <a:p>
            <a:pPr>
              <a:buFont typeface="Wingdings" pitchFamily="2" charset="2"/>
              <a:buChar char="q"/>
            </a:pPr>
            <a:r>
              <a:rPr lang="tr-TR" sz="2800" b="1" dirty="0" smtClean="0">
                <a:solidFill>
                  <a:schemeClr val="accent5">
                    <a:lumMod val="75000"/>
                  </a:schemeClr>
                </a:solidFill>
              </a:rPr>
              <a:t>Acil durum planı asgarî aşağıdaki hususları kapsayacak şekilde oluşturulur</a:t>
            </a:r>
          </a:p>
          <a:p>
            <a:pPr>
              <a:buNone/>
            </a:pPr>
            <a:r>
              <a:rPr lang="tr-TR" sz="2800" b="1" dirty="0" smtClean="0">
                <a:solidFill>
                  <a:schemeClr val="accent5">
                    <a:lumMod val="75000"/>
                  </a:schemeClr>
                </a:solidFill>
              </a:rPr>
              <a:t>	a) İşyerinin unvanı, adresi ve işverenin adı.</a:t>
            </a:r>
          </a:p>
          <a:p>
            <a:pPr>
              <a:buNone/>
            </a:pPr>
            <a:r>
              <a:rPr lang="tr-TR" sz="2800" b="1" dirty="0" smtClean="0">
                <a:solidFill>
                  <a:schemeClr val="accent5">
                    <a:lumMod val="75000"/>
                  </a:schemeClr>
                </a:solidFill>
              </a:rPr>
              <a:t>	b) Hazırlayanların adı, soyadı ve unvanı.</a:t>
            </a:r>
          </a:p>
          <a:p>
            <a:pPr>
              <a:buNone/>
            </a:pPr>
            <a:r>
              <a:rPr lang="tr-TR" sz="2800" b="1" dirty="0" smtClean="0">
                <a:solidFill>
                  <a:schemeClr val="accent5">
                    <a:lumMod val="75000"/>
                  </a:schemeClr>
                </a:solidFill>
              </a:rPr>
              <a:t>	c) Hazırlandığı tarih ve geçerlilik tarihi.</a:t>
            </a:r>
          </a:p>
          <a:p>
            <a:pPr>
              <a:buNone/>
            </a:pPr>
            <a:r>
              <a:rPr lang="tr-TR" sz="2800" b="1" dirty="0" smtClean="0">
                <a:solidFill>
                  <a:schemeClr val="accent5">
                    <a:lumMod val="75000"/>
                  </a:schemeClr>
                </a:solidFill>
              </a:rPr>
              <a:t>	ç) Belirlenen acil durumlar.</a:t>
            </a:r>
          </a:p>
          <a:p>
            <a:pPr>
              <a:buNone/>
            </a:pPr>
            <a:r>
              <a:rPr lang="tr-TR" sz="2800" b="1" dirty="0" smtClean="0">
                <a:solidFill>
                  <a:schemeClr val="accent5">
                    <a:lumMod val="75000"/>
                  </a:schemeClr>
                </a:solidFill>
              </a:rPr>
              <a:t>	d) Alınan önleyici ve sınırlandırıcı tedbirler.</a:t>
            </a:r>
          </a:p>
          <a:p>
            <a:pPr>
              <a:buNone/>
            </a:pPr>
            <a:r>
              <a:rPr lang="tr-TR" sz="2800" b="1" dirty="0" smtClean="0">
                <a:solidFill>
                  <a:schemeClr val="accent5">
                    <a:lumMod val="75000"/>
                  </a:schemeClr>
                </a:solidFill>
              </a:rPr>
              <a:t>	e) Acil durum müdahale ve tahliye yöntemleri</a:t>
            </a:r>
            <a:endParaRPr lang="tr-TR" sz="2800" b="1" dirty="0">
              <a:solidFill>
                <a:schemeClr val="accent5">
                  <a:lumMod val="75000"/>
                </a:schemeClr>
              </a:solidFill>
            </a:endParaRPr>
          </a:p>
        </p:txBody>
      </p:sp>
      <p:sp>
        <p:nvSpPr>
          <p:cNvPr id="8" name="7 Metin kutusu"/>
          <p:cNvSpPr txBox="1"/>
          <p:nvPr/>
        </p:nvSpPr>
        <p:spPr>
          <a:xfrm>
            <a:off x="2071670" y="714356"/>
            <a:ext cx="5000660" cy="584775"/>
          </a:xfrm>
          <a:prstGeom prst="rect">
            <a:avLst/>
          </a:prstGeom>
          <a:noFill/>
        </p:spPr>
        <p:txBody>
          <a:bodyPr wrap="square" rtlCol="0">
            <a:spAutoFit/>
          </a:bodyPr>
          <a:lstStyle/>
          <a:p>
            <a:r>
              <a:rPr lang="tr-TR" sz="3200" b="1" dirty="0" smtClean="0">
                <a:solidFill>
                  <a:srgbClr val="FF0000"/>
                </a:solidFill>
              </a:rPr>
              <a:t>Dokümantasyon</a:t>
            </a:r>
            <a:endParaRPr lang="tr-TR"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428596" y="1500174"/>
            <a:ext cx="8286808" cy="3785652"/>
          </a:xfrm>
          <a:prstGeom prst="rect">
            <a:avLst/>
          </a:prstGeom>
        </p:spPr>
        <p:txBody>
          <a:bodyPr wrap="square">
            <a:spAutoFit/>
          </a:bodyPr>
          <a:lstStyle/>
          <a:p>
            <a:pPr>
              <a:buNone/>
            </a:pPr>
            <a:endParaRPr lang="tr-TR" sz="2400" b="1" dirty="0" smtClean="0">
              <a:solidFill>
                <a:srgbClr val="C00000"/>
              </a:solidFill>
            </a:endParaRPr>
          </a:p>
          <a:p>
            <a:pPr lvl="1">
              <a:buFont typeface="Wingdings" pitchFamily="2" charset="2"/>
              <a:buChar char="Ø"/>
            </a:pPr>
            <a:r>
              <a:rPr lang="tr-TR" sz="2400" dirty="0" smtClean="0">
                <a:solidFill>
                  <a:schemeClr val="accent5">
                    <a:lumMod val="75000"/>
                  </a:schemeClr>
                </a:solidFill>
              </a:rPr>
              <a:t> </a:t>
            </a:r>
            <a:r>
              <a:rPr lang="tr-TR" sz="2400" b="1" dirty="0" smtClean="0">
                <a:solidFill>
                  <a:schemeClr val="accent5">
                    <a:lumMod val="75000"/>
                  </a:schemeClr>
                </a:solidFill>
              </a:rPr>
              <a:t>Acil durum ekipmanlarının bulunduğu yerler.</a:t>
            </a:r>
          </a:p>
          <a:p>
            <a:pPr lvl="1">
              <a:buFont typeface="Wingdings" pitchFamily="2" charset="2"/>
              <a:buChar char="Ø"/>
            </a:pPr>
            <a:r>
              <a:rPr lang="tr-TR" sz="2400" b="1" dirty="0" smtClean="0">
                <a:solidFill>
                  <a:schemeClr val="accent5">
                    <a:lumMod val="75000"/>
                  </a:schemeClr>
                </a:solidFill>
              </a:rPr>
              <a:t> İlkyardım malzemelerinin bulunduğu yerler.</a:t>
            </a:r>
          </a:p>
          <a:p>
            <a:pPr lvl="1">
              <a:buFont typeface="Wingdings" pitchFamily="2" charset="2"/>
              <a:buChar char="Ø"/>
            </a:pPr>
            <a:r>
              <a:rPr lang="tr-TR" sz="2400" b="1" dirty="0" smtClean="0">
                <a:solidFill>
                  <a:schemeClr val="accent5">
                    <a:lumMod val="75000"/>
                  </a:schemeClr>
                </a:solidFill>
              </a:rPr>
              <a:t> Kaçış yolları, toplanma yerleri ve bulunması halinde uyarı sistemlerinin de yer aldığı tahliye planı.</a:t>
            </a:r>
          </a:p>
          <a:p>
            <a:pPr lvl="1">
              <a:buFont typeface="Wingdings" pitchFamily="2" charset="2"/>
              <a:buChar char="Ø"/>
            </a:pPr>
            <a:r>
              <a:rPr lang="tr-TR" sz="2400" b="1" dirty="0" smtClean="0">
                <a:solidFill>
                  <a:schemeClr val="accent5">
                    <a:lumMod val="75000"/>
                  </a:schemeClr>
                </a:solidFill>
              </a:rPr>
              <a:t> Görevlendirilen çalışanların ve varsa yedeklerinin adı, soyadı, unvanı, sorumluluk alanı ve iletişim bilgileri.</a:t>
            </a:r>
          </a:p>
          <a:p>
            <a:pPr lvl="1">
              <a:buFont typeface="Wingdings" pitchFamily="2" charset="2"/>
              <a:buChar char="Ø"/>
            </a:pPr>
            <a:r>
              <a:rPr lang="tr-TR" sz="2400" b="1" dirty="0" smtClean="0">
                <a:solidFill>
                  <a:schemeClr val="accent5">
                    <a:lumMod val="75000"/>
                  </a:schemeClr>
                </a:solidFill>
              </a:rPr>
              <a:t> İlk yardım, acil tıbbi müdahale, kurtarma ve yangınla mücadele konularında işyeri dışındaki kuruluşların irtibat numaraları.</a:t>
            </a:r>
            <a:endParaRPr lang="tr-TR" sz="2400" dirty="0">
              <a:solidFill>
                <a:schemeClr val="accent5">
                  <a:lumMod val="75000"/>
                </a:schemeClr>
              </a:solidFill>
            </a:endParaRPr>
          </a:p>
        </p:txBody>
      </p:sp>
      <p:sp>
        <p:nvSpPr>
          <p:cNvPr id="8" name="7 Metin kutusu"/>
          <p:cNvSpPr txBox="1"/>
          <p:nvPr/>
        </p:nvSpPr>
        <p:spPr>
          <a:xfrm>
            <a:off x="1857356" y="642918"/>
            <a:ext cx="5286412" cy="830997"/>
          </a:xfrm>
          <a:prstGeom prst="rect">
            <a:avLst/>
          </a:prstGeom>
          <a:noFill/>
        </p:spPr>
        <p:txBody>
          <a:bodyPr wrap="square" rtlCol="0">
            <a:spAutoFit/>
          </a:bodyPr>
          <a:lstStyle/>
          <a:p>
            <a:r>
              <a:rPr lang="tr-TR" sz="2000" b="1" dirty="0">
                <a:solidFill>
                  <a:schemeClr val="accent5">
                    <a:lumMod val="50000"/>
                  </a:schemeClr>
                </a:solidFill>
              </a:rPr>
              <a:t>f</a:t>
            </a:r>
            <a:r>
              <a:rPr lang="tr-TR" sz="2000" b="1" dirty="0" smtClean="0">
                <a:solidFill>
                  <a:schemeClr val="accent5">
                    <a:lumMod val="50000"/>
                  </a:schemeClr>
                </a:solidFill>
              </a:rPr>
              <a:t>) </a:t>
            </a:r>
            <a:r>
              <a:rPr lang="tr-TR" sz="2400" b="1" dirty="0" smtClean="0">
                <a:solidFill>
                  <a:srgbClr val="C00000"/>
                </a:solidFill>
              </a:rPr>
              <a:t>Aşağıdaki unsurları içeren işyeri krokisi:</a:t>
            </a:r>
            <a:endParaRPr lang="tr-T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500034" y="1643050"/>
            <a:ext cx="8072494" cy="3139321"/>
          </a:xfrm>
          <a:prstGeom prst="rect">
            <a:avLst/>
          </a:prstGeom>
        </p:spPr>
        <p:txBody>
          <a:bodyPr wrap="square">
            <a:spAutoFit/>
          </a:bodyPr>
          <a:lstStyle/>
          <a:p>
            <a:pPr lvl="1">
              <a:buNone/>
            </a:pPr>
            <a:r>
              <a:rPr lang="tr-TR" sz="3000" dirty="0" smtClean="0">
                <a:solidFill>
                  <a:schemeClr val="accent5">
                    <a:lumMod val="75000"/>
                  </a:schemeClr>
                </a:solidFill>
              </a:rPr>
              <a:t>(</a:t>
            </a:r>
            <a:r>
              <a:rPr lang="tr-TR" sz="2400" b="1" dirty="0">
                <a:solidFill>
                  <a:schemeClr val="accent5">
                    <a:lumMod val="75000"/>
                  </a:schemeClr>
                </a:solidFill>
              </a:rPr>
              <a:t>2) Acil durum planının sayfaları numaralandırılarak; hazırlayan kişiler tarafından her sayfası paraflanıp, son sayfası imzalanır ve söz konusu plan, acil durumla mücadele edecek ekiplerin kolayca ulaşabileceği şekilde işyerinde saklanır.</a:t>
            </a:r>
          </a:p>
          <a:p>
            <a:pPr lvl="1">
              <a:buNone/>
            </a:pPr>
            <a:r>
              <a:rPr lang="tr-TR" sz="2400" b="1" dirty="0">
                <a:solidFill>
                  <a:schemeClr val="accent5">
                    <a:lumMod val="75000"/>
                  </a:schemeClr>
                </a:solidFill>
              </a:rPr>
              <a:t>(3) Acil durum planı kapsamında hazırlanan kroki bina içinde kolayca görülebilecek yerlerde asılı olarak bulundurulur.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1214414" y="1571612"/>
            <a:ext cx="7215238" cy="3786214"/>
          </a:xfrm>
          <a:prstGeom prst="rect">
            <a:avLst/>
          </a:prstGeom>
        </p:spPr>
        <p:txBody>
          <a:bodyPr wrap="square">
            <a:spAutoFit/>
          </a:bodyPr>
          <a:lstStyle/>
          <a:p>
            <a:pPr>
              <a:buFont typeface="Wingdings" pitchFamily="2" charset="2"/>
              <a:buChar char="q"/>
            </a:pPr>
            <a:r>
              <a:rPr lang="tr-TR" sz="2400" b="1" dirty="0" smtClean="0">
                <a:solidFill>
                  <a:schemeClr val="accent5">
                    <a:lumMod val="75000"/>
                  </a:schemeClr>
                </a:solidFill>
              </a:rPr>
              <a:t>Acil durum  planını doğrultusunda  </a:t>
            </a:r>
            <a:r>
              <a:rPr lang="tr-TR" sz="2400" b="1" dirty="0" smtClean="0">
                <a:solidFill>
                  <a:srgbClr val="C00000"/>
                </a:solidFill>
              </a:rPr>
              <a:t>yılda en az bir defa </a:t>
            </a:r>
            <a:r>
              <a:rPr lang="tr-TR" sz="2400" b="1" dirty="0" smtClean="0">
                <a:solidFill>
                  <a:schemeClr val="accent5">
                    <a:lumMod val="75000"/>
                  </a:schemeClr>
                </a:solidFill>
              </a:rPr>
              <a:t>tatbikat yapılır, denetlenir ve gözden geçirilerek gerekli düzeltici ve önleyici faaliyetler yapılır. </a:t>
            </a:r>
          </a:p>
          <a:p>
            <a:pPr>
              <a:buNone/>
            </a:pPr>
            <a:r>
              <a:rPr lang="tr-TR" sz="2400" b="1" dirty="0" smtClean="0">
                <a:solidFill>
                  <a:schemeClr val="accent5">
                    <a:lumMod val="75000"/>
                  </a:schemeClr>
                </a:solidFill>
              </a:rPr>
              <a:t>   Tatbikatın sonucunda, </a:t>
            </a:r>
            <a:r>
              <a:rPr lang="tr-TR" sz="2400" b="1" dirty="0" smtClean="0">
                <a:solidFill>
                  <a:srgbClr val="C00000"/>
                </a:solidFill>
              </a:rPr>
              <a:t>tatbikat raporu </a:t>
            </a:r>
            <a:r>
              <a:rPr lang="tr-TR" sz="2400" b="1" dirty="0" smtClean="0">
                <a:solidFill>
                  <a:schemeClr val="accent5">
                    <a:lumMod val="75000"/>
                  </a:schemeClr>
                </a:solidFill>
              </a:rPr>
              <a:t>hazırlanır.</a:t>
            </a:r>
          </a:p>
          <a:p>
            <a:pPr>
              <a:buFont typeface="Wingdings" pitchFamily="2" charset="2"/>
              <a:buChar char="q"/>
            </a:pPr>
            <a:r>
              <a:rPr lang="tr-TR" sz="2400" b="1" dirty="0" smtClean="0">
                <a:solidFill>
                  <a:schemeClr val="accent5">
                    <a:lumMod val="75000"/>
                  </a:schemeClr>
                </a:solidFill>
              </a:rPr>
              <a:t> Gerçekleştirilen tatbikat neticesinde varsa aksayan yönler ve kazanılan deneyimlere göre acil durum planları gözden geçirilerek gerekli düzeltmeler yapılır.</a:t>
            </a:r>
          </a:p>
          <a:p>
            <a:pPr>
              <a:buFont typeface="Wingdings" pitchFamily="2" charset="2"/>
              <a:buChar char="q"/>
            </a:pPr>
            <a:r>
              <a:rPr lang="tr-TR" sz="2400" b="1" dirty="0" smtClean="0">
                <a:solidFill>
                  <a:schemeClr val="accent5">
                    <a:lumMod val="75000"/>
                  </a:schemeClr>
                </a:solidFill>
              </a:rPr>
              <a:t> Birden fazla işyerinin bulunduğu iş merkezleri, iş hanlarındaki işyerlerinde tatbikatlar yönetimin koordinasyonu ile yürütülür.</a:t>
            </a:r>
            <a:endParaRPr lang="tr-TR" sz="24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642910" y="1500174"/>
            <a:ext cx="7858180" cy="3970318"/>
          </a:xfrm>
          <a:prstGeom prst="rect">
            <a:avLst/>
          </a:prstGeom>
        </p:spPr>
        <p:txBody>
          <a:bodyPr wrap="square">
            <a:spAutoFit/>
          </a:bodyPr>
          <a:lstStyle/>
          <a:p>
            <a:r>
              <a:rPr lang="tr-TR" sz="2800" dirty="0" smtClean="0"/>
              <a:t> </a:t>
            </a:r>
            <a:r>
              <a:rPr lang="tr-TR" sz="2800" b="1" dirty="0" smtClean="0">
                <a:solidFill>
                  <a:schemeClr val="accent5">
                    <a:lumMod val="75000"/>
                  </a:schemeClr>
                </a:solidFill>
              </a:rPr>
              <a:t>İşyerinde, belirlenmiş olan acil durumları etkileyebilecek veya yeni acil durumların ortaya çıkmasına neden olacak değişikliklerin meydana gelmesi halinde etkinin büyüklüğüne göre </a:t>
            </a:r>
            <a:r>
              <a:rPr lang="tr-TR" sz="2800" b="1" dirty="0" smtClean="0">
                <a:solidFill>
                  <a:srgbClr val="0070C0"/>
                </a:solidFill>
              </a:rPr>
              <a:t>acil durum planı tamamen veya kısmen yenilenir.</a:t>
            </a:r>
          </a:p>
          <a:p>
            <a:r>
              <a:rPr lang="tr-TR" sz="2800" b="1" dirty="0" smtClean="0">
                <a:solidFill>
                  <a:srgbClr val="FF0000"/>
                </a:solidFill>
              </a:rPr>
              <a:t>acil durum planları;</a:t>
            </a:r>
            <a:r>
              <a:rPr lang="tr-TR" sz="2800" b="1" dirty="0" smtClean="0"/>
              <a:t> </a:t>
            </a:r>
            <a:r>
              <a:rPr lang="tr-TR" sz="2800" b="1" dirty="0" smtClean="0">
                <a:solidFill>
                  <a:schemeClr val="accent5">
                    <a:lumMod val="75000"/>
                  </a:schemeClr>
                </a:solidFill>
              </a:rPr>
              <a:t>tehlike sınıfına göre; </a:t>
            </a:r>
          </a:p>
          <a:p>
            <a:pPr lvl="1">
              <a:buFont typeface="Wingdings" pitchFamily="2" charset="2"/>
              <a:buChar char="§"/>
            </a:pPr>
            <a:r>
              <a:rPr lang="tr-TR" sz="2800" b="1" dirty="0">
                <a:solidFill>
                  <a:schemeClr val="accent5">
                    <a:lumMod val="75000"/>
                  </a:schemeClr>
                </a:solidFill>
              </a:rPr>
              <a:t>çok tehlikeli iş yerlerinde en geç 2 yılda 1, </a:t>
            </a:r>
          </a:p>
          <a:p>
            <a:pPr lvl="1">
              <a:buFont typeface="Wingdings" pitchFamily="2" charset="2"/>
              <a:buChar char="§"/>
            </a:pPr>
            <a:r>
              <a:rPr lang="tr-TR" sz="2800" b="1" dirty="0">
                <a:solidFill>
                  <a:schemeClr val="accent5">
                    <a:lumMod val="75000"/>
                  </a:schemeClr>
                </a:solidFill>
              </a:rPr>
              <a:t>tehlikeli işyerlerinde en geç  4 yılda 1</a:t>
            </a:r>
          </a:p>
          <a:p>
            <a:pPr lvl="1">
              <a:buFont typeface="Wingdings" pitchFamily="2" charset="2"/>
              <a:buChar char="§"/>
            </a:pPr>
            <a:r>
              <a:rPr lang="tr-TR" sz="2800" b="1" dirty="0">
                <a:solidFill>
                  <a:schemeClr val="accent5">
                    <a:lumMod val="75000"/>
                  </a:schemeClr>
                </a:solidFill>
              </a:rPr>
              <a:t>az tehlikeli işyerlerinde  6 yılda 1 yenilenir.</a:t>
            </a:r>
          </a:p>
        </p:txBody>
      </p:sp>
      <p:sp>
        <p:nvSpPr>
          <p:cNvPr id="8" name="7 Metin kutusu"/>
          <p:cNvSpPr txBox="1"/>
          <p:nvPr/>
        </p:nvSpPr>
        <p:spPr>
          <a:xfrm>
            <a:off x="2071670" y="785794"/>
            <a:ext cx="4357718" cy="461665"/>
          </a:xfrm>
          <a:prstGeom prst="rect">
            <a:avLst/>
          </a:prstGeom>
          <a:noFill/>
        </p:spPr>
        <p:txBody>
          <a:bodyPr wrap="square" rtlCol="0">
            <a:spAutoFit/>
          </a:bodyPr>
          <a:lstStyle/>
          <a:p>
            <a:r>
              <a:rPr lang="tr-TR" sz="2400" b="1" dirty="0" smtClean="0">
                <a:solidFill>
                  <a:srgbClr val="C00000"/>
                </a:solidFill>
              </a:rPr>
              <a:t>Acil durum planının yenilenmesi</a:t>
            </a:r>
            <a:endParaRPr lang="tr-TR" sz="2400" b="1"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4429132"/>
            <a:ext cx="7186618"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357158" y="1500174"/>
            <a:ext cx="8501122" cy="3970318"/>
          </a:xfrm>
          <a:prstGeom prst="rect">
            <a:avLst/>
          </a:prstGeom>
        </p:spPr>
        <p:txBody>
          <a:bodyPr wrap="square">
            <a:spAutoFit/>
          </a:bodyPr>
          <a:lstStyle/>
          <a:p>
            <a:r>
              <a:rPr lang="tr-TR" sz="2800" b="1" dirty="0" smtClean="0">
                <a:solidFill>
                  <a:schemeClr val="accent5">
                    <a:lumMod val="75000"/>
                  </a:schemeClr>
                </a:solidFill>
              </a:rPr>
              <a:t>Tüm çalışanlar acil durum planları ile</a:t>
            </a:r>
            <a:r>
              <a:rPr lang="tr-TR" sz="2800" b="1" dirty="0" smtClean="0"/>
              <a:t> </a:t>
            </a:r>
            <a:r>
              <a:rPr lang="tr-TR" sz="2800" b="1" dirty="0" smtClean="0">
                <a:solidFill>
                  <a:srgbClr val="002060"/>
                </a:solidFill>
              </a:rPr>
              <a:t>arama, kurtarma ve tahliye, yangınla mücadele, ilkyardım </a:t>
            </a:r>
            <a:r>
              <a:rPr lang="tr-TR" sz="2800" b="1" dirty="0" smtClean="0">
                <a:solidFill>
                  <a:schemeClr val="accent5">
                    <a:lumMod val="75000"/>
                  </a:schemeClr>
                </a:solidFill>
              </a:rPr>
              <a:t>konularında görevlendirilen kişiler hakkında bilgilendirilir.</a:t>
            </a:r>
          </a:p>
          <a:p>
            <a:r>
              <a:rPr lang="tr-TR" sz="2800" b="1" dirty="0" smtClean="0">
                <a:solidFill>
                  <a:schemeClr val="accent5">
                    <a:lumMod val="75000"/>
                  </a:schemeClr>
                </a:solidFill>
              </a:rPr>
              <a:t>İşe yeni alınan çalışana, iş sağlığı ve güvenliği eğitimlerine ilave olarak </a:t>
            </a:r>
            <a:r>
              <a:rPr lang="tr-TR" sz="2800" b="1" dirty="0" smtClean="0">
                <a:solidFill>
                  <a:srgbClr val="002060"/>
                </a:solidFill>
              </a:rPr>
              <a:t>acil durum planları </a:t>
            </a:r>
            <a:r>
              <a:rPr lang="tr-TR" sz="2800" b="1" dirty="0" smtClean="0">
                <a:solidFill>
                  <a:schemeClr val="accent5">
                    <a:lumMod val="75000"/>
                  </a:schemeClr>
                </a:solidFill>
              </a:rPr>
              <a:t>ile ilgili bilgilendirme yapılır.</a:t>
            </a:r>
          </a:p>
          <a:p>
            <a:r>
              <a:rPr lang="tr-TR" sz="2800" b="1" dirty="0" smtClean="0">
                <a:solidFill>
                  <a:schemeClr val="accent5">
                    <a:lumMod val="75000"/>
                  </a:schemeClr>
                </a:solidFill>
              </a:rPr>
              <a:t>Acil durum konularıyla ilgili özel olarak görevlendirilenler, yürütecekleri faaliyetler ile ilgili özel olarak eğitilir.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785786" y="1643050"/>
            <a:ext cx="7572428" cy="1200329"/>
          </a:xfrm>
          <a:prstGeom prst="rect">
            <a:avLst/>
          </a:prstGeom>
        </p:spPr>
        <p:txBody>
          <a:bodyPr wrap="square">
            <a:spAutoFit/>
          </a:bodyPr>
          <a:lstStyle/>
          <a:p>
            <a:r>
              <a:rPr lang="tr-TR" sz="2400" dirty="0" smtClean="0">
                <a:solidFill>
                  <a:schemeClr val="accent5">
                    <a:lumMod val="75000"/>
                  </a:schemeClr>
                </a:solidFill>
              </a:rPr>
              <a:t>Bu yönetmelik kapsamında kurulacak ekiplerin eğitimleri, yönetmeliğin yayımı tarihinden itibaren 1 (bir) yıl içinde tamamlanır…</a:t>
            </a:r>
            <a:endParaRPr lang="tr-TR" sz="2400" dirty="0">
              <a:solidFill>
                <a:schemeClr val="accent5">
                  <a:lumMod val="75000"/>
                </a:schemeClr>
              </a:solidFill>
            </a:endParaRPr>
          </a:p>
        </p:txBody>
      </p:sp>
      <p:sp>
        <p:nvSpPr>
          <p:cNvPr id="8" name="7 Metin kutusu"/>
          <p:cNvSpPr txBox="1"/>
          <p:nvPr/>
        </p:nvSpPr>
        <p:spPr>
          <a:xfrm>
            <a:off x="2214546" y="857232"/>
            <a:ext cx="4786346" cy="584775"/>
          </a:xfrm>
          <a:prstGeom prst="rect">
            <a:avLst/>
          </a:prstGeom>
          <a:noFill/>
        </p:spPr>
        <p:txBody>
          <a:bodyPr wrap="square" rtlCol="0">
            <a:spAutoFit/>
          </a:bodyPr>
          <a:lstStyle/>
          <a:p>
            <a:r>
              <a:rPr lang="tr-TR" sz="3200" b="1" dirty="0" smtClean="0">
                <a:solidFill>
                  <a:srgbClr val="C00000"/>
                </a:solidFill>
              </a:rPr>
              <a:t>Ekiplerin Eğitimi</a:t>
            </a:r>
            <a:endParaRPr lang="tr-TR" sz="3200"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Metin kutusu"/>
          <p:cNvSpPr txBox="1"/>
          <p:nvPr/>
        </p:nvSpPr>
        <p:spPr>
          <a:xfrm>
            <a:off x="1714480" y="1357299"/>
            <a:ext cx="5715040" cy="584775"/>
          </a:xfrm>
          <a:prstGeom prst="rect">
            <a:avLst/>
          </a:prstGeom>
          <a:noFill/>
        </p:spPr>
        <p:txBody>
          <a:bodyPr wrap="square" rtlCol="0">
            <a:spAutoFit/>
          </a:bodyPr>
          <a:lstStyle/>
          <a:p>
            <a:r>
              <a:rPr lang="tr-TR" sz="3200" b="1" dirty="0" smtClean="0">
                <a:solidFill>
                  <a:srgbClr val="C00000"/>
                </a:solidFill>
              </a:rPr>
              <a:t>İçerik </a:t>
            </a:r>
            <a:endParaRPr lang="tr-TR" sz="3200" dirty="0">
              <a:solidFill>
                <a:srgbClr val="C00000"/>
              </a:solidFill>
            </a:endParaRPr>
          </a:p>
        </p:txBody>
      </p:sp>
      <p:sp>
        <p:nvSpPr>
          <p:cNvPr id="6" name="5 Metin kutusu"/>
          <p:cNvSpPr txBox="1"/>
          <p:nvPr/>
        </p:nvSpPr>
        <p:spPr>
          <a:xfrm>
            <a:off x="1142976" y="2214554"/>
            <a:ext cx="6429420" cy="2850011"/>
          </a:xfrm>
          <a:prstGeom prst="rect">
            <a:avLst/>
          </a:prstGeom>
          <a:noFill/>
        </p:spPr>
        <p:txBody>
          <a:bodyPr wrap="square" rtlCol="0">
            <a:spAutoFit/>
          </a:bodyPr>
          <a:lstStyle/>
          <a:p>
            <a:pPr>
              <a:lnSpc>
                <a:spcPct val="80000"/>
              </a:lnSpc>
            </a:pPr>
            <a:r>
              <a:rPr lang="tr-TR" sz="2800" dirty="0" smtClean="0"/>
              <a:t>*</a:t>
            </a:r>
            <a:r>
              <a:rPr lang="tr-TR" sz="2800" b="1" dirty="0" smtClean="0">
                <a:solidFill>
                  <a:schemeClr val="accent5">
                    <a:lumMod val="50000"/>
                  </a:schemeClr>
                </a:solidFill>
              </a:rPr>
              <a:t>Acil durum - örnekler</a:t>
            </a:r>
          </a:p>
          <a:p>
            <a:pPr>
              <a:lnSpc>
                <a:spcPct val="80000"/>
              </a:lnSpc>
            </a:pPr>
            <a:r>
              <a:rPr lang="tr-TR" sz="2800" b="1" dirty="0" smtClean="0">
                <a:solidFill>
                  <a:schemeClr val="accent5">
                    <a:lumMod val="50000"/>
                  </a:schemeClr>
                </a:solidFill>
              </a:rPr>
              <a:t>*Dayanak</a:t>
            </a:r>
          </a:p>
          <a:p>
            <a:pPr>
              <a:lnSpc>
                <a:spcPct val="80000"/>
              </a:lnSpc>
            </a:pPr>
            <a:r>
              <a:rPr lang="tr-TR" sz="2800" b="1" dirty="0" smtClean="0">
                <a:solidFill>
                  <a:schemeClr val="accent5">
                    <a:lumMod val="50000"/>
                  </a:schemeClr>
                </a:solidFill>
              </a:rPr>
              <a:t>*Yönetmelik (Resmi gazete)</a:t>
            </a:r>
          </a:p>
          <a:p>
            <a:pPr>
              <a:lnSpc>
                <a:spcPct val="80000"/>
              </a:lnSpc>
            </a:pPr>
            <a:r>
              <a:rPr lang="tr-TR" sz="2800" b="1" dirty="0" smtClean="0">
                <a:solidFill>
                  <a:schemeClr val="accent5">
                    <a:lumMod val="50000"/>
                  </a:schemeClr>
                </a:solidFill>
              </a:rPr>
              <a:t>*Kazaların önlenmesine yönelik                güvenlik   önlemleri</a:t>
            </a:r>
          </a:p>
          <a:p>
            <a:pPr>
              <a:lnSpc>
                <a:spcPct val="80000"/>
              </a:lnSpc>
            </a:pPr>
            <a:r>
              <a:rPr lang="tr-TR" sz="2800" b="1" dirty="0" smtClean="0">
                <a:solidFill>
                  <a:schemeClr val="accent5">
                    <a:lumMod val="50000"/>
                  </a:schemeClr>
                </a:solidFill>
              </a:rPr>
              <a:t>*Yangın güvenliği- önlemler</a:t>
            </a:r>
          </a:p>
          <a:p>
            <a:pPr>
              <a:lnSpc>
                <a:spcPct val="80000"/>
              </a:lnSpc>
            </a:pPr>
            <a:r>
              <a:rPr lang="tr-TR" sz="2800" b="1" dirty="0" smtClean="0">
                <a:solidFill>
                  <a:schemeClr val="accent5">
                    <a:lumMod val="50000"/>
                  </a:schemeClr>
                </a:solidFill>
              </a:rPr>
              <a:t>*Afet planları</a:t>
            </a:r>
          </a:p>
          <a:p>
            <a:pPr>
              <a:lnSpc>
                <a:spcPct val="80000"/>
              </a:lnSpc>
            </a:pPr>
            <a:r>
              <a:rPr lang="tr-TR" sz="2800" b="1" dirty="0" smtClean="0">
                <a:solidFill>
                  <a:schemeClr val="accent5">
                    <a:lumMod val="50000"/>
                  </a:schemeClr>
                </a:solidFill>
              </a:rPr>
              <a:t>*Acil durumlara ilişkin sorumluluklar</a:t>
            </a:r>
            <a:r>
              <a:rPr lang="en-US" sz="2800" b="1" dirty="0" smtClean="0">
                <a:solidFill>
                  <a:schemeClr val="accent5">
                    <a:lumMod val="50000"/>
                  </a:schemeClr>
                </a:solidFill>
              </a:rPr>
              <a:t> </a:t>
            </a:r>
            <a:endParaRPr lang="tr-TR" sz="28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857224" y="2357430"/>
            <a:ext cx="7643866" cy="1446550"/>
          </a:xfrm>
          <a:prstGeom prst="rect">
            <a:avLst/>
          </a:prstGeom>
        </p:spPr>
        <p:txBody>
          <a:bodyPr wrap="square">
            <a:spAutoFit/>
          </a:bodyPr>
          <a:lstStyle/>
          <a:p>
            <a:pPr algn="ctr"/>
            <a:r>
              <a:rPr lang="tr-TR" sz="4400" b="1" dirty="0" smtClean="0">
                <a:solidFill>
                  <a:schemeClr val="accent1">
                    <a:lumMod val="50000"/>
                  </a:schemeClr>
                </a:solidFill>
              </a:rPr>
              <a:t>KAZALARI ÖNLEYEN </a:t>
            </a:r>
            <a:br>
              <a:rPr lang="tr-TR" sz="4400" b="1" dirty="0" smtClean="0">
                <a:solidFill>
                  <a:schemeClr val="accent1">
                    <a:lumMod val="50000"/>
                  </a:schemeClr>
                </a:solidFill>
              </a:rPr>
            </a:br>
            <a:r>
              <a:rPr lang="tr-TR" sz="4400" b="1" dirty="0" smtClean="0">
                <a:solidFill>
                  <a:schemeClr val="accent1">
                    <a:lumMod val="50000"/>
                  </a:schemeClr>
                </a:solidFill>
              </a:rPr>
              <a:t>GÜVENLİK ÖNLEMLERİ</a:t>
            </a:r>
            <a:endParaRPr lang="tr-TR" sz="4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857224" y="1428736"/>
            <a:ext cx="7643866" cy="3970318"/>
          </a:xfrm>
          <a:prstGeom prst="rect">
            <a:avLst/>
          </a:prstGeom>
        </p:spPr>
        <p:txBody>
          <a:bodyPr wrap="square">
            <a:spAutoFit/>
          </a:bodyPr>
          <a:lstStyle/>
          <a:p>
            <a:pPr>
              <a:buFont typeface="Arial" pitchFamily="34" charset="0"/>
              <a:buChar char="•"/>
            </a:pPr>
            <a:r>
              <a:rPr lang="tr-TR" sz="2800" b="1" dirty="0" smtClean="0">
                <a:solidFill>
                  <a:schemeClr val="accent5">
                    <a:lumMod val="75000"/>
                  </a:schemeClr>
                </a:solidFill>
              </a:rPr>
              <a:t>Okul ve kurumlarda en çok karşılaşılan olaylar düşmeden kaynaklı yaralanmalardır.</a:t>
            </a:r>
          </a:p>
          <a:p>
            <a:pPr>
              <a:buFont typeface="Wingdings" pitchFamily="2" charset="2"/>
              <a:buChar char="ü"/>
            </a:pPr>
            <a:r>
              <a:rPr lang="tr-TR" sz="2800" b="1" dirty="0" smtClean="0">
                <a:solidFill>
                  <a:schemeClr val="accent5">
                    <a:lumMod val="75000"/>
                  </a:schemeClr>
                </a:solidFill>
              </a:rPr>
              <a:t> Oyun oynarken</a:t>
            </a:r>
          </a:p>
          <a:p>
            <a:pPr>
              <a:buFont typeface="Wingdings" pitchFamily="2" charset="2"/>
              <a:buChar char="ü"/>
            </a:pPr>
            <a:r>
              <a:rPr lang="tr-TR" sz="2800" b="1" dirty="0" smtClean="0">
                <a:solidFill>
                  <a:schemeClr val="accent5">
                    <a:lumMod val="75000"/>
                  </a:schemeClr>
                </a:solidFill>
              </a:rPr>
              <a:t> Yerlerin kaygan olması</a:t>
            </a:r>
          </a:p>
          <a:p>
            <a:pPr>
              <a:buFont typeface="Wingdings" pitchFamily="2" charset="2"/>
              <a:buChar char="ü"/>
            </a:pPr>
            <a:r>
              <a:rPr lang="tr-TR" sz="2800" b="1" dirty="0" smtClean="0">
                <a:solidFill>
                  <a:schemeClr val="accent5">
                    <a:lumMod val="75000"/>
                  </a:schemeClr>
                </a:solidFill>
              </a:rPr>
              <a:t> Şakalaşmalar</a:t>
            </a:r>
          </a:p>
          <a:p>
            <a:pPr>
              <a:buFont typeface="Wingdings" pitchFamily="2" charset="2"/>
              <a:buChar char="ü"/>
            </a:pPr>
            <a:r>
              <a:rPr lang="tr-TR" sz="2800" b="1" dirty="0" smtClean="0">
                <a:solidFill>
                  <a:schemeClr val="accent5">
                    <a:lumMod val="75000"/>
                  </a:schemeClr>
                </a:solidFill>
              </a:rPr>
              <a:t> Kavgalar</a:t>
            </a:r>
          </a:p>
          <a:p>
            <a:pPr>
              <a:buFont typeface="Wingdings" pitchFamily="2" charset="2"/>
              <a:buChar char="ü"/>
            </a:pPr>
            <a:r>
              <a:rPr lang="tr-TR" sz="2800" b="1" dirty="0" smtClean="0">
                <a:solidFill>
                  <a:schemeClr val="accent5">
                    <a:lumMod val="75000"/>
                  </a:schemeClr>
                </a:solidFill>
              </a:rPr>
              <a:t> Yüksekten düşme</a:t>
            </a:r>
          </a:p>
          <a:p>
            <a:pPr>
              <a:buFont typeface="Wingdings" pitchFamily="2" charset="2"/>
              <a:buChar char="ü"/>
            </a:pPr>
            <a:r>
              <a:rPr lang="tr-TR" sz="2800" b="1" dirty="0" smtClean="0">
                <a:solidFill>
                  <a:schemeClr val="accent5">
                    <a:lumMod val="75000"/>
                  </a:schemeClr>
                </a:solidFill>
              </a:rPr>
              <a:t> Acele etme</a:t>
            </a:r>
          </a:p>
          <a:p>
            <a:pPr>
              <a:buFont typeface="Wingdings" pitchFamily="2" charset="2"/>
              <a:buChar char="ü"/>
            </a:pPr>
            <a:r>
              <a:rPr lang="tr-TR" sz="2800" b="1" dirty="0" smtClean="0">
                <a:solidFill>
                  <a:schemeClr val="accent5">
                    <a:lumMod val="75000"/>
                  </a:schemeClr>
                </a:solidFill>
              </a:rPr>
              <a:t> Orantısız güç kullanımı</a:t>
            </a:r>
          </a:p>
        </p:txBody>
      </p:sp>
      <p:sp>
        <p:nvSpPr>
          <p:cNvPr id="6" name="5 Metin kutusu"/>
          <p:cNvSpPr txBox="1"/>
          <p:nvPr/>
        </p:nvSpPr>
        <p:spPr>
          <a:xfrm>
            <a:off x="2000232" y="714356"/>
            <a:ext cx="4714908" cy="584775"/>
          </a:xfrm>
          <a:prstGeom prst="rect">
            <a:avLst/>
          </a:prstGeom>
          <a:noFill/>
        </p:spPr>
        <p:txBody>
          <a:bodyPr wrap="square" rtlCol="0">
            <a:spAutoFit/>
          </a:bodyPr>
          <a:lstStyle/>
          <a:p>
            <a:r>
              <a:rPr lang="tr-TR" sz="3200" b="1" u="sng" dirty="0" smtClean="0">
                <a:solidFill>
                  <a:srgbClr val="C00000"/>
                </a:solidFill>
              </a:rPr>
              <a:t>Düşmelerin Önlenmesi</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928662" y="1643050"/>
            <a:ext cx="6715172" cy="3637919"/>
          </a:xfrm>
          <a:prstGeom prst="rect">
            <a:avLst/>
          </a:prstGeom>
        </p:spPr>
        <p:txBody>
          <a:bodyPr wrap="square">
            <a:spAutoFit/>
          </a:bodyPr>
          <a:lstStyle/>
          <a:p>
            <a:pPr>
              <a:lnSpc>
                <a:spcPct val="90000"/>
              </a:lnSpc>
              <a:buFont typeface="Wingdings" pitchFamily="2" charset="2"/>
              <a:buChar char="§"/>
            </a:pPr>
            <a:r>
              <a:rPr lang="tr-TR" sz="3200" b="1" dirty="0" smtClean="0">
                <a:solidFill>
                  <a:schemeClr val="accent5">
                    <a:lumMod val="75000"/>
                  </a:schemeClr>
                </a:solidFill>
              </a:rPr>
              <a:t>Hareketli araç/gereçten kaynaklanan düşmeler</a:t>
            </a:r>
          </a:p>
          <a:p>
            <a:pPr>
              <a:lnSpc>
                <a:spcPct val="90000"/>
              </a:lnSpc>
              <a:buFont typeface="Wingdings" pitchFamily="2" charset="2"/>
              <a:buChar char="ü"/>
            </a:pPr>
            <a:r>
              <a:rPr lang="tr-TR" sz="3200" b="1" dirty="0" smtClean="0">
                <a:solidFill>
                  <a:schemeClr val="accent5">
                    <a:lumMod val="75000"/>
                  </a:schemeClr>
                </a:solidFill>
              </a:rPr>
              <a:t> Masa, sıra vb.</a:t>
            </a:r>
          </a:p>
          <a:p>
            <a:pPr>
              <a:lnSpc>
                <a:spcPct val="90000"/>
              </a:lnSpc>
              <a:buFont typeface="Wingdings" pitchFamily="2" charset="2"/>
              <a:buChar char="ü"/>
            </a:pPr>
            <a:r>
              <a:rPr lang="tr-TR" sz="3200" b="1" dirty="0" smtClean="0">
                <a:solidFill>
                  <a:schemeClr val="accent5">
                    <a:lumMod val="75000"/>
                  </a:schemeClr>
                </a:solidFill>
              </a:rPr>
              <a:t> Spor aletleri</a:t>
            </a:r>
          </a:p>
          <a:p>
            <a:pPr>
              <a:lnSpc>
                <a:spcPct val="90000"/>
              </a:lnSpc>
              <a:buFont typeface="Wingdings" pitchFamily="2" charset="2"/>
              <a:buChar char="ü"/>
            </a:pPr>
            <a:r>
              <a:rPr lang="tr-TR" sz="3200" b="1" dirty="0" smtClean="0">
                <a:solidFill>
                  <a:schemeClr val="accent5">
                    <a:lumMod val="75000"/>
                  </a:schemeClr>
                </a:solidFill>
              </a:rPr>
              <a:t> Kullanılan ayakkabı</a:t>
            </a:r>
          </a:p>
          <a:p>
            <a:pPr>
              <a:lnSpc>
                <a:spcPct val="90000"/>
              </a:lnSpc>
              <a:buFont typeface="Wingdings" pitchFamily="2" charset="2"/>
              <a:buChar char="ü"/>
            </a:pPr>
            <a:r>
              <a:rPr lang="tr-TR" sz="3200" b="1" dirty="0" smtClean="0">
                <a:solidFill>
                  <a:schemeClr val="accent5">
                    <a:lumMod val="75000"/>
                  </a:schemeClr>
                </a:solidFill>
              </a:rPr>
              <a:t> Asansör vb.</a:t>
            </a:r>
          </a:p>
          <a:p>
            <a:pPr>
              <a:lnSpc>
                <a:spcPct val="90000"/>
              </a:lnSpc>
              <a:buFont typeface="Wingdings" pitchFamily="2" charset="2"/>
              <a:buChar char="ü"/>
            </a:pPr>
            <a:r>
              <a:rPr lang="tr-TR" sz="3200" b="1" dirty="0" smtClean="0">
                <a:solidFill>
                  <a:schemeClr val="accent5">
                    <a:lumMod val="75000"/>
                  </a:schemeClr>
                </a:solidFill>
              </a:rPr>
              <a:t> Kırılan cam vb.</a:t>
            </a:r>
          </a:p>
          <a:p>
            <a:pPr>
              <a:lnSpc>
                <a:spcPct val="90000"/>
              </a:lnSpc>
              <a:buFont typeface="Wingdings" pitchFamily="2" charset="2"/>
              <a:buChar char="ü"/>
            </a:pPr>
            <a:r>
              <a:rPr lang="tr-TR" sz="3200" b="1" dirty="0" smtClean="0">
                <a:solidFill>
                  <a:schemeClr val="accent5">
                    <a:lumMod val="75000"/>
                  </a:schemeClr>
                </a:solidFill>
              </a:rPr>
              <a:t> Hareketli spor aletleri</a:t>
            </a:r>
            <a:endParaRPr lang="tr-TR" sz="3200" b="1" dirty="0">
              <a:solidFill>
                <a:schemeClr val="accent5">
                  <a:lumMod val="75000"/>
                </a:schemeClr>
              </a:solidFill>
            </a:endParaRPr>
          </a:p>
        </p:txBody>
      </p:sp>
      <p:sp>
        <p:nvSpPr>
          <p:cNvPr id="6" name="5 Metin kutusu"/>
          <p:cNvSpPr txBox="1"/>
          <p:nvPr/>
        </p:nvSpPr>
        <p:spPr>
          <a:xfrm>
            <a:off x="2143108" y="928670"/>
            <a:ext cx="4429156" cy="523220"/>
          </a:xfrm>
          <a:prstGeom prst="rect">
            <a:avLst/>
          </a:prstGeom>
          <a:noFill/>
        </p:spPr>
        <p:txBody>
          <a:bodyPr wrap="square" rtlCol="0">
            <a:spAutoFit/>
          </a:bodyPr>
          <a:lstStyle/>
          <a:p>
            <a:r>
              <a:rPr lang="tr-TR" sz="2800" b="1" u="sng" dirty="0" smtClean="0">
                <a:solidFill>
                  <a:srgbClr val="C00000"/>
                </a:solidFill>
              </a:rPr>
              <a:t>Düşmelerin Önlenmesi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357158" y="1785926"/>
            <a:ext cx="8572560" cy="3108543"/>
          </a:xfrm>
          <a:prstGeom prst="rect">
            <a:avLst/>
          </a:prstGeom>
        </p:spPr>
        <p:txBody>
          <a:bodyPr wrap="square">
            <a:spAutoFit/>
          </a:bodyPr>
          <a:lstStyle/>
          <a:p>
            <a:pPr marL="284163" indent="-284163">
              <a:buFont typeface="Arial" pitchFamily="34" charset="0"/>
              <a:buChar char="•"/>
            </a:pPr>
            <a:r>
              <a:rPr lang="tr-TR" sz="2800" b="1" dirty="0" smtClean="0">
                <a:solidFill>
                  <a:schemeClr val="accent5">
                    <a:lumMod val="75000"/>
                  </a:schemeClr>
                </a:solidFill>
              </a:rPr>
              <a:t>Eğitim öğretim sırasında kullanılan araç gereçten kaynaklanan yaralanmalar</a:t>
            </a:r>
          </a:p>
          <a:p>
            <a:pPr marL="284163" indent="-284163">
              <a:buFont typeface="Wingdings" pitchFamily="2" charset="2"/>
              <a:buChar char="ü"/>
            </a:pPr>
            <a:r>
              <a:rPr lang="tr-TR" sz="2800" b="1" dirty="0" smtClean="0">
                <a:solidFill>
                  <a:schemeClr val="accent5">
                    <a:lumMod val="75000"/>
                  </a:schemeClr>
                </a:solidFill>
              </a:rPr>
              <a:t> Laboratuar malzemelerinin kullanımı</a:t>
            </a:r>
          </a:p>
          <a:p>
            <a:pPr marL="284163" indent="-284163">
              <a:buFont typeface="Wingdings" pitchFamily="2" charset="2"/>
              <a:buChar char="ü"/>
            </a:pPr>
            <a:r>
              <a:rPr lang="tr-TR" sz="2800" b="1" dirty="0" smtClean="0">
                <a:solidFill>
                  <a:schemeClr val="accent5">
                    <a:lumMod val="75000"/>
                  </a:schemeClr>
                </a:solidFill>
              </a:rPr>
              <a:t> Spor etkinliği malzemesi kullanımı</a:t>
            </a:r>
          </a:p>
          <a:p>
            <a:pPr marL="284163" indent="-284163">
              <a:buFont typeface="Wingdings" pitchFamily="2" charset="2"/>
              <a:buChar char="ü"/>
            </a:pPr>
            <a:r>
              <a:rPr lang="tr-TR" sz="2800" b="1" dirty="0" smtClean="0">
                <a:solidFill>
                  <a:schemeClr val="accent5">
                    <a:lumMod val="75000"/>
                  </a:schemeClr>
                </a:solidFill>
              </a:rPr>
              <a:t> Oyun etkinliğinde kullanılan araçlar</a:t>
            </a:r>
          </a:p>
          <a:p>
            <a:pPr marL="284163" indent="-284163">
              <a:buFont typeface="Wingdings" pitchFamily="2" charset="2"/>
              <a:buChar char="ü"/>
            </a:pPr>
            <a:r>
              <a:rPr lang="tr-TR" sz="2800" b="1" dirty="0" smtClean="0">
                <a:solidFill>
                  <a:schemeClr val="accent5">
                    <a:lumMod val="75000"/>
                  </a:schemeClr>
                </a:solidFill>
              </a:rPr>
              <a:t> İş eğitimi/görsel sanatlar</a:t>
            </a:r>
          </a:p>
          <a:p>
            <a:pPr marL="284163" indent="-284163">
              <a:buFont typeface="Wingdings" pitchFamily="2" charset="2"/>
              <a:buChar char="ü"/>
            </a:pPr>
            <a:r>
              <a:rPr lang="tr-TR" sz="2800" b="1" dirty="0" smtClean="0">
                <a:solidFill>
                  <a:schemeClr val="accent5">
                    <a:lumMod val="75000"/>
                  </a:schemeClr>
                </a:solidFill>
              </a:rPr>
              <a:t> Maket bıçağı, yapıştırıcı, pergel vb.</a:t>
            </a:r>
            <a:endParaRPr lang="en-US" sz="2800" b="1" dirty="0" smtClean="0">
              <a:solidFill>
                <a:schemeClr val="accent5">
                  <a:lumMod val="75000"/>
                </a:schemeClr>
              </a:solidFill>
            </a:endParaRPr>
          </a:p>
        </p:txBody>
      </p:sp>
      <p:sp>
        <p:nvSpPr>
          <p:cNvPr id="6" name="5 Metin kutusu"/>
          <p:cNvSpPr txBox="1"/>
          <p:nvPr/>
        </p:nvSpPr>
        <p:spPr>
          <a:xfrm>
            <a:off x="2143108" y="785794"/>
            <a:ext cx="5000660" cy="523220"/>
          </a:xfrm>
          <a:prstGeom prst="rect">
            <a:avLst/>
          </a:prstGeom>
          <a:noFill/>
        </p:spPr>
        <p:txBody>
          <a:bodyPr wrap="square" rtlCol="0">
            <a:spAutoFit/>
          </a:bodyPr>
          <a:lstStyle/>
          <a:p>
            <a:r>
              <a:rPr lang="tr-TR" sz="2800" b="1" u="sng" dirty="0" smtClean="0">
                <a:solidFill>
                  <a:schemeClr val="accent1">
                    <a:lumMod val="50000"/>
                  </a:schemeClr>
                </a:solidFill>
              </a:rPr>
              <a:t>Öğretim Materyali Kullanımı</a:t>
            </a:r>
            <a:endParaRPr lang="tr-TR" sz="28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572140"/>
            <a:ext cx="6400800" cy="928694"/>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428596" y="1428736"/>
            <a:ext cx="8072494" cy="4524315"/>
          </a:xfrm>
          <a:prstGeom prst="rect">
            <a:avLst/>
          </a:prstGeom>
        </p:spPr>
        <p:txBody>
          <a:bodyPr wrap="square">
            <a:spAutoFit/>
          </a:bodyPr>
          <a:lstStyle/>
          <a:p>
            <a:pPr marL="284163" indent="-284163">
              <a:buFont typeface="Arial" pitchFamily="34" charset="0"/>
              <a:buChar char="•"/>
            </a:pPr>
            <a:r>
              <a:rPr lang="tr-TR" sz="2400" b="1" dirty="0" smtClean="0">
                <a:solidFill>
                  <a:schemeClr val="accent5">
                    <a:lumMod val="75000"/>
                  </a:schemeClr>
                </a:solidFill>
              </a:rPr>
              <a:t>Özellikle Mesleki eğitim veren kurumlardaki atölye, laboratuar, uygulama sınıfı gibi yerlerde, eğitim amaçlı uygulamalarda yaşanan kazaların boyutu ve etkisi veya hasarı büyük olmaktadır. </a:t>
            </a:r>
          </a:p>
          <a:p>
            <a:pPr marL="284163" indent="-284163">
              <a:buFont typeface="Wingdings" pitchFamily="2" charset="2"/>
              <a:buChar char="ü"/>
            </a:pPr>
            <a:r>
              <a:rPr lang="tr-TR" sz="2400" b="1" dirty="0" smtClean="0">
                <a:solidFill>
                  <a:schemeClr val="accent5">
                    <a:lumMod val="75000"/>
                  </a:schemeClr>
                </a:solidFill>
              </a:rPr>
              <a:t> Kesim ve kaynak makineleri</a:t>
            </a:r>
          </a:p>
          <a:p>
            <a:pPr marL="284163" indent="-284163">
              <a:buFont typeface="Wingdings" pitchFamily="2" charset="2"/>
              <a:buChar char="ü"/>
            </a:pPr>
            <a:r>
              <a:rPr lang="tr-TR" sz="2400" b="1" dirty="0" smtClean="0">
                <a:solidFill>
                  <a:schemeClr val="accent5">
                    <a:lumMod val="75000"/>
                  </a:schemeClr>
                </a:solidFill>
              </a:rPr>
              <a:t> Lehim, kaynak, perçin vb. işleri</a:t>
            </a:r>
          </a:p>
          <a:p>
            <a:pPr marL="284163" indent="-284163">
              <a:buFont typeface="Wingdings" pitchFamily="2" charset="2"/>
              <a:buChar char="ü"/>
            </a:pPr>
            <a:r>
              <a:rPr lang="tr-TR" sz="2400" b="1" dirty="0" smtClean="0">
                <a:solidFill>
                  <a:schemeClr val="accent5">
                    <a:lumMod val="75000"/>
                  </a:schemeClr>
                </a:solidFill>
              </a:rPr>
              <a:t> Düzeltme, zımpara, taşlama vb.</a:t>
            </a:r>
          </a:p>
          <a:p>
            <a:pPr marL="284163" indent="-284163">
              <a:buFont typeface="Wingdings" pitchFamily="2" charset="2"/>
              <a:buChar char="ü"/>
            </a:pPr>
            <a:r>
              <a:rPr lang="tr-TR" sz="2400" b="1" dirty="0" smtClean="0">
                <a:solidFill>
                  <a:schemeClr val="accent5">
                    <a:lumMod val="75000"/>
                  </a:schemeClr>
                </a:solidFill>
              </a:rPr>
              <a:t> Kimyevi maddeler(boya, yapıştırıcı, tiner vb.)</a:t>
            </a:r>
          </a:p>
          <a:p>
            <a:pPr marL="284163" indent="-284163">
              <a:buFont typeface="Wingdings" pitchFamily="2" charset="2"/>
              <a:buChar char="ü"/>
            </a:pPr>
            <a:r>
              <a:rPr lang="tr-TR" sz="2400" b="1" dirty="0" smtClean="0">
                <a:solidFill>
                  <a:schemeClr val="accent5">
                    <a:lumMod val="75000"/>
                  </a:schemeClr>
                </a:solidFill>
              </a:rPr>
              <a:t> Elektrikli araç gereçler</a:t>
            </a:r>
          </a:p>
          <a:p>
            <a:pPr marL="284163" indent="-284163">
              <a:buFont typeface="Wingdings" pitchFamily="2" charset="2"/>
              <a:buChar char="ü"/>
            </a:pPr>
            <a:r>
              <a:rPr lang="tr-TR" sz="2400" b="1" dirty="0" smtClean="0">
                <a:solidFill>
                  <a:schemeClr val="accent5">
                    <a:lumMod val="75000"/>
                  </a:schemeClr>
                </a:solidFill>
              </a:rPr>
              <a:t> Delici ve kesici araçlar</a:t>
            </a:r>
          </a:p>
          <a:p>
            <a:pPr marL="284163" indent="-284163">
              <a:buFont typeface="Wingdings" pitchFamily="2" charset="2"/>
              <a:buChar char="ü"/>
            </a:pPr>
            <a:r>
              <a:rPr lang="tr-TR" sz="2400" b="1" dirty="0" smtClean="0">
                <a:solidFill>
                  <a:schemeClr val="accent5">
                    <a:lumMod val="75000"/>
                  </a:schemeClr>
                </a:solidFill>
              </a:rPr>
              <a:t> Ağır veya büyük ebatlı malzemeler</a:t>
            </a:r>
          </a:p>
          <a:p>
            <a:pPr marL="284163" indent="-284163">
              <a:buFont typeface="Wingdings" pitchFamily="2" charset="2"/>
              <a:buChar char="ü"/>
            </a:pPr>
            <a:r>
              <a:rPr lang="tr-TR" sz="2400" b="1" dirty="0" smtClean="0">
                <a:solidFill>
                  <a:schemeClr val="accent5">
                    <a:lumMod val="75000"/>
                  </a:schemeClr>
                </a:solidFill>
              </a:rPr>
              <a:t> Sivri, keskin, dişli vb. araç gereç</a:t>
            </a:r>
            <a:endParaRPr lang="en-US" sz="2400" b="1" dirty="0" smtClean="0">
              <a:solidFill>
                <a:schemeClr val="accent5">
                  <a:lumMod val="75000"/>
                </a:schemeClr>
              </a:solidFill>
            </a:endParaRPr>
          </a:p>
        </p:txBody>
      </p:sp>
      <p:sp>
        <p:nvSpPr>
          <p:cNvPr id="6" name="5 Metin kutusu"/>
          <p:cNvSpPr txBox="1"/>
          <p:nvPr/>
        </p:nvSpPr>
        <p:spPr>
          <a:xfrm>
            <a:off x="1785918" y="571480"/>
            <a:ext cx="5357850" cy="523220"/>
          </a:xfrm>
          <a:prstGeom prst="rect">
            <a:avLst/>
          </a:prstGeom>
          <a:noFill/>
        </p:spPr>
        <p:txBody>
          <a:bodyPr wrap="square" rtlCol="0">
            <a:spAutoFit/>
          </a:bodyPr>
          <a:lstStyle/>
          <a:p>
            <a:r>
              <a:rPr lang="tr-TR" sz="2800" b="1" u="sng" dirty="0" smtClean="0">
                <a:solidFill>
                  <a:srgbClr val="C00000"/>
                </a:solidFill>
              </a:rPr>
              <a:t>Mesleki Eğitim ve Uygulamalar</a:t>
            </a:r>
            <a:endParaRPr lang="tr-TR" sz="2800" dirty="0">
              <a:solidFill>
                <a:srgbClr val="C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929330"/>
            <a:ext cx="6400800" cy="571504"/>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71472" y="1357298"/>
            <a:ext cx="7643866" cy="4524315"/>
          </a:xfrm>
          <a:prstGeom prst="rect">
            <a:avLst/>
          </a:prstGeom>
        </p:spPr>
        <p:txBody>
          <a:bodyPr wrap="square">
            <a:spAutoFit/>
          </a:bodyPr>
          <a:lstStyle/>
          <a:p>
            <a:pPr marL="284163" indent="-284163"/>
            <a:r>
              <a:rPr lang="tr-TR" sz="2400" b="1" dirty="0" smtClean="0">
                <a:solidFill>
                  <a:schemeClr val="accent5">
                    <a:lumMod val="75000"/>
                  </a:schemeClr>
                </a:solidFill>
              </a:rPr>
              <a:t>Kurumun fiziki yapısında bulunan ve insanları olumsuz etkileyebilecek araç, gereç, malzeme, yapı, durum vb.</a:t>
            </a:r>
          </a:p>
          <a:p>
            <a:pPr marL="284163" indent="-284163">
              <a:buFont typeface="Wingdings" pitchFamily="2" charset="2"/>
              <a:buChar char="ü"/>
            </a:pPr>
            <a:r>
              <a:rPr lang="tr-TR" sz="2400" b="1" dirty="0" smtClean="0">
                <a:solidFill>
                  <a:schemeClr val="accent5">
                    <a:lumMod val="75000"/>
                  </a:schemeClr>
                </a:solidFill>
              </a:rPr>
              <a:t> Düşme veya kayma tehlikesi olan araç, gereç ve malzemeler</a:t>
            </a:r>
          </a:p>
          <a:p>
            <a:pPr marL="284163" indent="-284163">
              <a:buFont typeface="Wingdings" pitchFamily="2" charset="2"/>
              <a:buChar char="ü"/>
            </a:pPr>
            <a:r>
              <a:rPr lang="tr-TR" sz="2400" b="1" dirty="0" smtClean="0">
                <a:solidFill>
                  <a:schemeClr val="accent5">
                    <a:lumMod val="75000"/>
                  </a:schemeClr>
                </a:solidFill>
              </a:rPr>
              <a:t> Kenar veya köşeleri sivri ortamlar</a:t>
            </a:r>
          </a:p>
          <a:p>
            <a:pPr marL="284163" indent="-284163">
              <a:buFont typeface="Wingdings" pitchFamily="2" charset="2"/>
              <a:buChar char="ü"/>
            </a:pPr>
            <a:r>
              <a:rPr lang="tr-TR" sz="2400" b="1" dirty="0" smtClean="0">
                <a:solidFill>
                  <a:schemeClr val="accent5">
                    <a:lumMod val="75000"/>
                  </a:schemeClr>
                </a:solidFill>
              </a:rPr>
              <a:t> Arızalı araç gereç ve malzemeler</a:t>
            </a:r>
          </a:p>
          <a:p>
            <a:pPr marL="284163" indent="-284163">
              <a:buFont typeface="Wingdings" pitchFamily="2" charset="2"/>
              <a:buChar char="ü"/>
            </a:pPr>
            <a:r>
              <a:rPr lang="tr-TR" sz="2400" b="1" dirty="0" smtClean="0">
                <a:solidFill>
                  <a:schemeClr val="accent5">
                    <a:lumMod val="75000"/>
                  </a:schemeClr>
                </a:solidFill>
              </a:rPr>
              <a:t> Yetkili ve ehliyetsiz kullanılmayacak malzeme veya donanım</a:t>
            </a:r>
          </a:p>
          <a:p>
            <a:pPr marL="284163" indent="-284163">
              <a:buFont typeface="Wingdings" pitchFamily="2" charset="2"/>
              <a:buChar char="ü"/>
            </a:pPr>
            <a:r>
              <a:rPr lang="tr-TR" sz="2400" b="1" dirty="0" smtClean="0">
                <a:solidFill>
                  <a:schemeClr val="accent5">
                    <a:lumMod val="75000"/>
                  </a:schemeClr>
                </a:solidFill>
              </a:rPr>
              <a:t> Atıl durumda bulunan eşya vb.</a:t>
            </a:r>
          </a:p>
          <a:p>
            <a:pPr marL="284163" indent="-284163">
              <a:buFont typeface="Wingdings" pitchFamily="2" charset="2"/>
              <a:buChar char="ü"/>
            </a:pPr>
            <a:r>
              <a:rPr lang="tr-TR" sz="2400" b="1" dirty="0" smtClean="0">
                <a:solidFill>
                  <a:schemeClr val="accent5">
                    <a:lumMod val="75000"/>
                  </a:schemeClr>
                </a:solidFill>
              </a:rPr>
              <a:t> Bilinçsizce kullanılan elektrikli araç gereçler</a:t>
            </a:r>
          </a:p>
          <a:p>
            <a:pPr marL="284163" indent="-284163">
              <a:buFont typeface="Wingdings" pitchFamily="2" charset="2"/>
              <a:buChar char="ü"/>
            </a:pPr>
            <a:r>
              <a:rPr lang="tr-TR" sz="2400" b="1" dirty="0" smtClean="0">
                <a:solidFill>
                  <a:schemeClr val="accent5">
                    <a:lumMod val="75000"/>
                  </a:schemeClr>
                </a:solidFill>
              </a:rPr>
              <a:t> İşe veya ortama uygun olmayan malzeme kullanımı</a:t>
            </a:r>
          </a:p>
          <a:p>
            <a:pPr marL="284163" indent="-284163">
              <a:buFont typeface="Wingdings" pitchFamily="2" charset="2"/>
              <a:buChar char="ü"/>
            </a:pPr>
            <a:r>
              <a:rPr lang="tr-TR" sz="2400" b="1" dirty="0" smtClean="0">
                <a:solidFill>
                  <a:schemeClr val="accent5">
                    <a:lumMod val="75000"/>
                  </a:schemeClr>
                </a:solidFill>
              </a:rPr>
              <a:t> Fiziki yapıdan kaynaklanan olumsuzluklar</a:t>
            </a:r>
          </a:p>
        </p:txBody>
      </p:sp>
      <p:sp>
        <p:nvSpPr>
          <p:cNvPr id="6" name="5 Metin kutusu"/>
          <p:cNvSpPr txBox="1"/>
          <p:nvPr/>
        </p:nvSpPr>
        <p:spPr>
          <a:xfrm>
            <a:off x="2000232" y="642918"/>
            <a:ext cx="4500594" cy="523220"/>
          </a:xfrm>
          <a:prstGeom prst="rect">
            <a:avLst/>
          </a:prstGeom>
          <a:noFill/>
        </p:spPr>
        <p:txBody>
          <a:bodyPr wrap="square" rtlCol="0">
            <a:spAutoFit/>
          </a:bodyPr>
          <a:lstStyle/>
          <a:p>
            <a:r>
              <a:rPr lang="tr-TR" sz="2800" b="1" dirty="0" smtClean="0">
                <a:solidFill>
                  <a:srgbClr val="C00000"/>
                </a:solidFill>
              </a:rPr>
              <a:t>FİZİKİ YAPI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929330"/>
            <a:ext cx="6400800" cy="571504"/>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714348" y="1357298"/>
            <a:ext cx="7786742" cy="4786346"/>
          </a:xfrm>
          <a:prstGeom prst="rect">
            <a:avLst/>
          </a:prstGeom>
        </p:spPr>
        <p:txBody>
          <a:bodyPr wrap="square">
            <a:spAutoFit/>
          </a:bodyPr>
          <a:lstStyle/>
          <a:p>
            <a:pPr marL="284163" indent="-284163"/>
            <a:r>
              <a:rPr lang="tr-TR" sz="2800" b="1" dirty="0" smtClean="0">
                <a:solidFill>
                  <a:schemeClr val="accent5">
                    <a:lumMod val="75000"/>
                  </a:schemeClr>
                </a:solidFill>
              </a:rPr>
              <a:t>Okul ve kurumlarda sıkça karşılaşılan havale geçirme, bayılma, sinir krizi, bunalıma girme, intihar teşebbüsü vb durumlar veli ve öğretmenler için büyük tehlike oluşturmaktadır.</a:t>
            </a:r>
          </a:p>
          <a:p>
            <a:pPr marL="284163" indent="-284163">
              <a:buFont typeface="Wingdings" pitchFamily="2" charset="2"/>
              <a:buChar char="ü"/>
            </a:pPr>
            <a:r>
              <a:rPr lang="tr-TR" sz="2800" b="1" dirty="0" smtClean="0">
                <a:solidFill>
                  <a:schemeClr val="accent5">
                    <a:lumMod val="75000"/>
                  </a:schemeClr>
                </a:solidFill>
              </a:rPr>
              <a:t> Ders yoğunluğu</a:t>
            </a:r>
          </a:p>
          <a:p>
            <a:pPr marL="284163" indent="-284163">
              <a:buFont typeface="Wingdings" pitchFamily="2" charset="2"/>
              <a:buChar char="ü"/>
            </a:pPr>
            <a:r>
              <a:rPr lang="tr-TR" sz="2800" b="1" dirty="0" smtClean="0">
                <a:solidFill>
                  <a:schemeClr val="accent5">
                    <a:lumMod val="75000"/>
                  </a:schemeClr>
                </a:solidFill>
              </a:rPr>
              <a:t> Ailevi sorunlar</a:t>
            </a:r>
          </a:p>
          <a:p>
            <a:pPr marL="284163" indent="-284163">
              <a:buFont typeface="Wingdings" pitchFamily="2" charset="2"/>
              <a:buChar char="ü"/>
            </a:pPr>
            <a:r>
              <a:rPr lang="tr-TR" sz="2800" b="1" dirty="0" smtClean="0">
                <a:solidFill>
                  <a:schemeClr val="accent5">
                    <a:lumMod val="75000"/>
                  </a:schemeClr>
                </a:solidFill>
              </a:rPr>
              <a:t> Kız erkek ilişkileri</a:t>
            </a:r>
          </a:p>
          <a:p>
            <a:pPr marL="284163" indent="-284163">
              <a:buFont typeface="Wingdings" pitchFamily="2" charset="2"/>
              <a:buChar char="ü"/>
            </a:pPr>
            <a:r>
              <a:rPr lang="tr-TR" sz="2800" b="1" dirty="0" smtClean="0">
                <a:solidFill>
                  <a:schemeClr val="accent5">
                    <a:lumMod val="75000"/>
                  </a:schemeClr>
                </a:solidFill>
              </a:rPr>
              <a:t> Başarısızlık hissine kapılma</a:t>
            </a:r>
          </a:p>
          <a:p>
            <a:pPr marL="284163" indent="-284163">
              <a:buFont typeface="Wingdings" pitchFamily="2" charset="2"/>
              <a:buChar char="ü"/>
            </a:pPr>
            <a:r>
              <a:rPr lang="tr-TR" sz="2800" b="1" dirty="0" smtClean="0">
                <a:solidFill>
                  <a:schemeClr val="accent5">
                    <a:lumMod val="75000"/>
                  </a:schemeClr>
                </a:solidFill>
              </a:rPr>
              <a:t> Arkadaş ortamı</a:t>
            </a:r>
          </a:p>
          <a:p>
            <a:pPr marL="284163" indent="-284163">
              <a:buFont typeface="Wingdings" pitchFamily="2" charset="2"/>
              <a:buChar char="ü"/>
            </a:pPr>
            <a:r>
              <a:rPr lang="tr-TR" sz="2800" b="1" dirty="0" smtClean="0">
                <a:solidFill>
                  <a:schemeClr val="accent5">
                    <a:lumMod val="75000"/>
                  </a:schemeClr>
                </a:solidFill>
              </a:rPr>
              <a:t> Yaşadığı sosyal çevre</a:t>
            </a:r>
          </a:p>
          <a:p>
            <a:pPr marL="284163" indent="-284163">
              <a:buFont typeface="Wingdings" pitchFamily="2" charset="2"/>
              <a:buChar char="ü"/>
            </a:pPr>
            <a:r>
              <a:rPr lang="tr-TR" sz="2800" b="1" dirty="0" smtClean="0">
                <a:solidFill>
                  <a:schemeClr val="accent5">
                    <a:lumMod val="75000"/>
                  </a:schemeClr>
                </a:solidFill>
              </a:rPr>
              <a:t> Yatılılık</a:t>
            </a:r>
            <a:endParaRPr lang="tr-TR" sz="2800" b="1" dirty="0">
              <a:solidFill>
                <a:schemeClr val="accent5">
                  <a:lumMod val="75000"/>
                </a:schemeClr>
              </a:solidFill>
            </a:endParaRPr>
          </a:p>
        </p:txBody>
      </p:sp>
      <p:sp>
        <p:nvSpPr>
          <p:cNvPr id="6" name="5 Metin kutusu"/>
          <p:cNvSpPr txBox="1"/>
          <p:nvPr/>
        </p:nvSpPr>
        <p:spPr>
          <a:xfrm>
            <a:off x="2214546" y="785794"/>
            <a:ext cx="4286280" cy="584775"/>
          </a:xfrm>
          <a:prstGeom prst="rect">
            <a:avLst/>
          </a:prstGeom>
          <a:noFill/>
        </p:spPr>
        <p:txBody>
          <a:bodyPr wrap="square" rtlCol="0">
            <a:spAutoFit/>
          </a:bodyPr>
          <a:lstStyle/>
          <a:p>
            <a:r>
              <a:rPr lang="tr-TR" sz="3200" b="1" u="sng" dirty="0" err="1" smtClean="0">
                <a:solidFill>
                  <a:srgbClr val="C00000"/>
                </a:solidFill>
              </a:rPr>
              <a:t>Psikososyal</a:t>
            </a:r>
            <a:r>
              <a:rPr lang="tr-TR" sz="3200" b="1" u="sng" dirty="0" smtClean="0">
                <a:solidFill>
                  <a:srgbClr val="C00000"/>
                </a:solidFill>
              </a:rPr>
              <a:t> durumlar</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428596" y="1643050"/>
            <a:ext cx="8072494" cy="3539430"/>
          </a:xfrm>
          <a:prstGeom prst="rect">
            <a:avLst/>
          </a:prstGeom>
        </p:spPr>
        <p:txBody>
          <a:bodyPr wrap="square">
            <a:spAutoFit/>
          </a:bodyPr>
          <a:lstStyle/>
          <a:p>
            <a:pPr marL="284163" indent="-284163"/>
            <a:r>
              <a:rPr lang="tr-TR" sz="2800" b="1" dirty="0" smtClean="0">
                <a:solidFill>
                  <a:schemeClr val="accent5">
                    <a:lumMod val="75000"/>
                  </a:schemeClr>
                </a:solidFill>
              </a:rPr>
              <a:t>Bazı okul/kurum türlerinde bulunan öğrencilerin bedensel ve ruhsal yeterlilikleri, kapasiteleri, yaşları, engelleri vb..</a:t>
            </a:r>
          </a:p>
          <a:p>
            <a:pPr marL="284163" indent="-284163">
              <a:buFont typeface="Wingdings" pitchFamily="2" charset="2"/>
              <a:buChar char="ü"/>
            </a:pPr>
            <a:r>
              <a:rPr lang="tr-TR" sz="2800" b="1" dirty="0" smtClean="0">
                <a:solidFill>
                  <a:schemeClr val="accent5">
                    <a:lumMod val="75000"/>
                  </a:schemeClr>
                </a:solidFill>
              </a:rPr>
              <a:t> Küçük yaştaki öğrenciler</a:t>
            </a:r>
          </a:p>
          <a:p>
            <a:pPr marL="284163" indent="-284163">
              <a:buFont typeface="Wingdings" pitchFamily="2" charset="2"/>
              <a:buChar char="ü"/>
            </a:pPr>
            <a:r>
              <a:rPr lang="tr-TR" sz="2800" b="1" dirty="0" smtClean="0">
                <a:solidFill>
                  <a:schemeClr val="accent5">
                    <a:lumMod val="75000"/>
                  </a:schemeClr>
                </a:solidFill>
              </a:rPr>
              <a:t> Zihinsel yetersizliği olan öğrenciler</a:t>
            </a:r>
          </a:p>
          <a:p>
            <a:pPr marL="284163" indent="-284163">
              <a:buFont typeface="Wingdings" pitchFamily="2" charset="2"/>
              <a:buChar char="ü"/>
            </a:pPr>
            <a:r>
              <a:rPr lang="tr-TR" sz="2800" b="1" dirty="0" smtClean="0">
                <a:solidFill>
                  <a:schemeClr val="accent5">
                    <a:lumMod val="75000"/>
                  </a:schemeClr>
                </a:solidFill>
              </a:rPr>
              <a:t> Fiziksel yetersizliği olanlar</a:t>
            </a:r>
          </a:p>
          <a:p>
            <a:pPr marL="284163" indent="-284163">
              <a:buFont typeface="Wingdings" pitchFamily="2" charset="2"/>
              <a:buChar char="ü"/>
            </a:pPr>
            <a:r>
              <a:rPr lang="tr-TR" sz="2800" b="1" dirty="0" smtClean="0">
                <a:solidFill>
                  <a:schemeClr val="accent5">
                    <a:lumMod val="75000"/>
                  </a:schemeClr>
                </a:solidFill>
              </a:rPr>
              <a:t> Bilişsel ve duyuşsal engeller</a:t>
            </a:r>
          </a:p>
          <a:p>
            <a:pPr marL="284163" indent="-284163">
              <a:buFont typeface="Wingdings" pitchFamily="2" charset="2"/>
              <a:buChar char="ü"/>
            </a:pPr>
            <a:r>
              <a:rPr lang="tr-TR" sz="2800" b="1" dirty="0" smtClean="0">
                <a:solidFill>
                  <a:schemeClr val="accent5">
                    <a:lumMod val="75000"/>
                  </a:schemeClr>
                </a:solidFill>
              </a:rPr>
              <a:t> Dikkat eksikliği</a:t>
            </a:r>
            <a:endParaRPr lang="en-US" sz="2800" b="1" dirty="0" smtClean="0">
              <a:solidFill>
                <a:schemeClr val="accent5">
                  <a:lumMod val="75000"/>
                </a:schemeClr>
              </a:solidFill>
            </a:endParaRPr>
          </a:p>
        </p:txBody>
      </p:sp>
      <p:sp>
        <p:nvSpPr>
          <p:cNvPr id="6" name="5 Metin kutusu"/>
          <p:cNvSpPr txBox="1"/>
          <p:nvPr/>
        </p:nvSpPr>
        <p:spPr>
          <a:xfrm>
            <a:off x="2000232" y="785794"/>
            <a:ext cx="4714908" cy="584775"/>
          </a:xfrm>
          <a:prstGeom prst="rect">
            <a:avLst/>
          </a:prstGeom>
          <a:noFill/>
        </p:spPr>
        <p:txBody>
          <a:bodyPr wrap="square" rtlCol="0">
            <a:spAutoFit/>
          </a:bodyPr>
          <a:lstStyle/>
          <a:p>
            <a:r>
              <a:rPr lang="tr-TR" sz="3200" b="1" u="sng" dirty="0" smtClean="0">
                <a:solidFill>
                  <a:srgbClr val="C00000"/>
                </a:solidFill>
              </a:rPr>
              <a:t>Yeterlilik</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786454"/>
            <a:ext cx="6400800" cy="642942"/>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00034" y="1767007"/>
            <a:ext cx="8358246" cy="3342453"/>
          </a:xfrm>
          <a:prstGeom prst="rect">
            <a:avLst/>
          </a:prstGeom>
        </p:spPr>
        <p:txBody>
          <a:bodyPr wrap="square">
            <a:spAutoFit/>
          </a:bodyPr>
          <a:lstStyle/>
          <a:p>
            <a:pPr>
              <a:lnSpc>
                <a:spcPct val="80000"/>
              </a:lnSpc>
            </a:pPr>
            <a:r>
              <a:rPr lang="tr-TR" sz="2400" b="1" dirty="0" smtClean="0">
                <a:solidFill>
                  <a:srgbClr val="C00000"/>
                </a:solidFill>
              </a:rPr>
              <a:t>RİSK YÖNETİMİ ( Olay öncesi /</a:t>
            </a:r>
            <a:r>
              <a:rPr lang="tr-TR" sz="2400" b="1" dirty="0" err="1" smtClean="0">
                <a:solidFill>
                  <a:srgbClr val="C00000"/>
                </a:solidFill>
              </a:rPr>
              <a:t>Proaktif</a:t>
            </a:r>
            <a:r>
              <a:rPr lang="tr-TR" sz="2400" b="1" dirty="0" smtClean="0">
                <a:solidFill>
                  <a:srgbClr val="C00000"/>
                </a:solidFill>
              </a:rPr>
              <a:t> davranış)</a:t>
            </a:r>
          </a:p>
          <a:p>
            <a:pPr>
              <a:lnSpc>
                <a:spcPct val="80000"/>
              </a:lnSpc>
              <a:buFontTx/>
              <a:buNone/>
            </a:pPr>
            <a:r>
              <a:rPr lang="tr-TR" sz="2400" b="1" dirty="0" smtClean="0">
                <a:solidFill>
                  <a:schemeClr val="accent5">
                    <a:lumMod val="75000"/>
                  </a:schemeClr>
                </a:solidFill>
              </a:rPr>
              <a:t>    Olay olmadan önce olaydan koruma, nedenleri yok etme zararları  önleme /azaltma çalışmaları)</a:t>
            </a:r>
          </a:p>
          <a:p>
            <a:pPr>
              <a:lnSpc>
                <a:spcPct val="80000"/>
              </a:lnSpc>
              <a:buFontTx/>
              <a:buNone/>
            </a:pPr>
            <a:r>
              <a:rPr lang="tr-TR" sz="2400" b="1" dirty="0" smtClean="0">
                <a:solidFill>
                  <a:schemeClr val="accent5">
                    <a:lumMod val="75000"/>
                  </a:schemeClr>
                </a:solidFill>
              </a:rPr>
              <a:t>    Risk yönetiminde hedef afet nedenlerini/ risklerini yok etmektir - </a:t>
            </a:r>
            <a:r>
              <a:rPr lang="tr-TR" sz="2400" b="1" dirty="0" smtClean="0">
                <a:solidFill>
                  <a:srgbClr val="7030A0"/>
                </a:solidFill>
              </a:rPr>
              <a:t>KORUMADIR</a:t>
            </a:r>
          </a:p>
          <a:p>
            <a:pPr>
              <a:lnSpc>
                <a:spcPct val="80000"/>
              </a:lnSpc>
              <a:buFontTx/>
              <a:buNone/>
            </a:pPr>
            <a:endParaRPr lang="tr-TR" sz="2400" b="1" dirty="0" smtClean="0">
              <a:solidFill>
                <a:schemeClr val="tx2"/>
              </a:solidFill>
            </a:endParaRPr>
          </a:p>
          <a:p>
            <a:pPr>
              <a:lnSpc>
                <a:spcPct val="80000"/>
              </a:lnSpc>
            </a:pPr>
            <a:r>
              <a:rPr lang="tr-TR" sz="2400" b="1" dirty="0" smtClean="0">
                <a:solidFill>
                  <a:srgbClr val="C00000"/>
                </a:solidFill>
              </a:rPr>
              <a:t>KRİZ YÖNETİMİ (Olay sonrası /Reaktif davranış)</a:t>
            </a:r>
          </a:p>
          <a:p>
            <a:pPr>
              <a:lnSpc>
                <a:spcPct val="80000"/>
              </a:lnSpc>
              <a:buFontTx/>
              <a:buNone/>
            </a:pPr>
            <a:r>
              <a:rPr lang="tr-TR" sz="2400" b="1" dirty="0" smtClean="0">
                <a:solidFill>
                  <a:srgbClr val="002060"/>
                </a:solidFill>
              </a:rPr>
              <a:t>   </a:t>
            </a:r>
            <a:r>
              <a:rPr lang="tr-TR" sz="2400" b="1" dirty="0" smtClean="0">
                <a:solidFill>
                  <a:schemeClr val="accent5">
                    <a:lumMod val="75000"/>
                  </a:schemeClr>
                </a:solidFill>
              </a:rPr>
              <a:t>Olay olduktan sonra olayı /krizi def etme krizin yaralarını sarma ikincil zararları azaltma çalışmalarıdır</a:t>
            </a:r>
          </a:p>
          <a:p>
            <a:pPr>
              <a:lnSpc>
                <a:spcPct val="80000"/>
              </a:lnSpc>
              <a:buFontTx/>
              <a:buNone/>
            </a:pPr>
            <a:r>
              <a:rPr lang="tr-TR" sz="2400" b="1" dirty="0" smtClean="0">
                <a:solidFill>
                  <a:schemeClr val="accent5">
                    <a:lumMod val="75000"/>
                  </a:schemeClr>
                </a:solidFill>
              </a:rPr>
              <a:t>    Kriz yönetiminde hedef ikincil kayıpları en aza indirmektir</a:t>
            </a:r>
            <a:r>
              <a:rPr lang="tr-TR" sz="2400" b="1" dirty="0" smtClean="0">
                <a:solidFill>
                  <a:srgbClr val="002060"/>
                </a:solidFill>
              </a:rPr>
              <a:t>. </a:t>
            </a:r>
            <a:r>
              <a:rPr lang="tr-TR" sz="2400" b="1" dirty="0" smtClean="0">
                <a:solidFill>
                  <a:srgbClr val="7030A0"/>
                </a:solidFill>
              </a:rPr>
              <a:t>TEDAVİDİR</a:t>
            </a:r>
            <a:r>
              <a:rPr lang="tr-TR" sz="2400" b="1" dirty="0" smtClean="0"/>
              <a:t>.</a:t>
            </a:r>
          </a:p>
        </p:txBody>
      </p:sp>
      <p:sp>
        <p:nvSpPr>
          <p:cNvPr id="6" name="5 Metin kutusu"/>
          <p:cNvSpPr txBox="1"/>
          <p:nvPr/>
        </p:nvSpPr>
        <p:spPr>
          <a:xfrm>
            <a:off x="2500298" y="1000108"/>
            <a:ext cx="4357718" cy="523220"/>
          </a:xfrm>
          <a:prstGeom prst="rect">
            <a:avLst/>
          </a:prstGeom>
          <a:noFill/>
        </p:spPr>
        <p:txBody>
          <a:bodyPr wrap="square" rtlCol="0">
            <a:spAutoFit/>
          </a:bodyPr>
          <a:lstStyle/>
          <a:p>
            <a:r>
              <a:rPr lang="tr-TR" sz="2800" b="1" i="0" dirty="0" smtClean="0">
                <a:solidFill>
                  <a:srgbClr val="C00000"/>
                </a:solidFill>
              </a:rPr>
              <a:t>ACİL DURUM YÖNETİMİ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6072206"/>
            <a:ext cx="6400800" cy="571504"/>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714348" y="1643050"/>
            <a:ext cx="7715304" cy="4278094"/>
          </a:xfrm>
          <a:prstGeom prst="rect">
            <a:avLst/>
          </a:prstGeom>
        </p:spPr>
        <p:txBody>
          <a:bodyPr wrap="square">
            <a:spAutoFit/>
          </a:bodyPr>
          <a:lstStyle/>
          <a:p>
            <a:pPr marL="469900" indent="-469900">
              <a:buFont typeface="Arial" pitchFamily="34" charset="0"/>
              <a:buChar char="•"/>
            </a:pPr>
            <a:r>
              <a:rPr lang="tr-TR" sz="2800" b="1" dirty="0" smtClean="0">
                <a:solidFill>
                  <a:schemeClr val="accent5">
                    <a:lumMod val="75000"/>
                  </a:schemeClr>
                </a:solidFill>
              </a:rPr>
              <a:t>Doğru fiziki planlama</a:t>
            </a:r>
          </a:p>
          <a:p>
            <a:pPr marL="469900" indent="-469900">
              <a:buFont typeface="Arial" pitchFamily="34" charset="0"/>
              <a:buChar char="•"/>
            </a:pPr>
            <a:r>
              <a:rPr lang="tr-TR" sz="2800" b="1" dirty="0" smtClean="0">
                <a:solidFill>
                  <a:schemeClr val="accent5">
                    <a:lumMod val="75000"/>
                  </a:schemeClr>
                </a:solidFill>
              </a:rPr>
              <a:t>Güvenlikli binalar</a:t>
            </a:r>
          </a:p>
          <a:p>
            <a:pPr marL="469900" indent="-469900">
              <a:buFont typeface="Arial" pitchFamily="34" charset="0"/>
              <a:buChar char="•"/>
            </a:pPr>
            <a:r>
              <a:rPr lang="tr-TR" sz="2800" b="1" dirty="0" smtClean="0">
                <a:solidFill>
                  <a:schemeClr val="accent5">
                    <a:lumMod val="75000"/>
                  </a:schemeClr>
                </a:solidFill>
              </a:rPr>
              <a:t>Risk değerlendirme çalışmaları</a:t>
            </a:r>
          </a:p>
          <a:p>
            <a:pPr marL="469900" indent="-469900">
              <a:buFont typeface="Arial" pitchFamily="34" charset="0"/>
              <a:buChar char="•"/>
            </a:pPr>
            <a:r>
              <a:rPr lang="tr-TR" sz="2800" b="1" dirty="0" smtClean="0">
                <a:solidFill>
                  <a:schemeClr val="accent5">
                    <a:lumMod val="75000"/>
                  </a:schemeClr>
                </a:solidFill>
              </a:rPr>
              <a:t>Araştırma-Geliştirme çalışmaları</a:t>
            </a:r>
          </a:p>
          <a:p>
            <a:pPr marL="469900" indent="-469900">
              <a:buFont typeface="Arial" pitchFamily="34" charset="0"/>
              <a:buChar char="•"/>
            </a:pPr>
            <a:r>
              <a:rPr lang="tr-TR" sz="2800" b="1" dirty="0" smtClean="0">
                <a:solidFill>
                  <a:schemeClr val="accent5">
                    <a:lumMod val="75000"/>
                  </a:schemeClr>
                </a:solidFill>
              </a:rPr>
              <a:t>Toplum eğitimi</a:t>
            </a:r>
          </a:p>
          <a:p>
            <a:pPr marL="469900" indent="-469900">
              <a:buFont typeface="Arial" pitchFamily="34" charset="0"/>
              <a:buChar char="•"/>
            </a:pPr>
            <a:r>
              <a:rPr lang="tr-TR" sz="2800" b="1" dirty="0" smtClean="0">
                <a:solidFill>
                  <a:schemeClr val="accent5">
                    <a:lumMod val="75000"/>
                  </a:schemeClr>
                </a:solidFill>
              </a:rPr>
              <a:t>Acil Durum Planları</a:t>
            </a:r>
          </a:p>
          <a:p>
            <a:pPr marL="469900" indent="-469900">
              <a:buFontTx/>
              <a:buNone/>
            </a:pPr>
            <a:r>
              <a:rPr lang="tr-TR" sz="2800" b="1" dirty="0" smtClean="0">
                <a:solidFill>
                  <a:schemeClr val="accent5">
                    <a:lumMod val="75000"/>
                  </a:schemeClr>
                </a:solidFill>
              </a:rPr>
              <a:t>	</a:t>
            </a:r>
            <a:r>
              <a:rPr lang="tr-TR" sz="2400" b="1" dirty="0" smtClean="0">
                <a:solidFill>
                  <a:schemeClr val="accent5">
                    <a:lumMod val="75000"/>
                  </a:schemeClr>
                </a:solidFill>
              </a:rPr>
              <a:t>Örneğin; toprak kayması olabilecek yerde yerleşimi önlemek, seli önlemek için baraj kurmak, merdivenlerdeki izdihamı önlemek için geniş merdiven ve </a:t>
            </a:r>
            <a:r>
              <a:rPr lang="tr-TR" sz="2400" b="1" dirty="0" err="1" smtClean="0">
                <a:solidFill>
                  <a:schemeClr val="accent5">
                    <a:lumMod val="75000"/>
                  </a:schemeClr>
                </a:solidFill>
              </a:rPr>
              <a:t>trabzan</a:t>
            </a:r>
            <a:r>
              <a:rPr lang="tr-TR" sz="2400" b="1" dirty="0" smtClean="0">
                <a:solidFill>
                  <a:schemeClr val="accent5">
                    <a:lumMod val="75000"/>
                  </a:schemeClr>
                </a:solidFill>
              </a:rPr>
              <a:t> yapmak gibi</a:t>
            </a:r>
            <a:r>
              <a:rPr lang="tr-TR" sz="2800" b="1" dirty="0" smtClean="0">
                <a:solidFill>
                  <a:schemeClr val="accent5">
                    <a:lumMod val="75000"/>
                  </a:schemeClr>
                </a:solidFill>
              </a:rPr>
              <a:t>…</a:t>
            </a:r>
          </a:p>
        </p:txBody>
      </p:sp>
      <p:sp>
        <p:nvSpPr>
          <p:cNvPr id="6" name="5 Metin kutusu"/>
          <p:cNvSpPr txBox="1"/>
          <p:nvPr/>
        </p:nvSpPr>
        <p:spPr>
          <a:xfrm>
            <a:off x="1857356" y="857232"/>
            <a:ext cx="5429288" cy="830997"/>
          </a:xfrm>
          <a:prstGeom prst="rect">
            <a:avLst/>
          </a:prstGeom>
          <a:noFill/>
        </p:spPr>
        <p:txBody>
          <a:bodyPr wrap="square" rtlCol="0">
            <a:spAutoFit/>
          </a:bodyPr>
          <a:lstStyle/>
          <a:p>
            <a:r>
              <a:rPr lang="tr-TR" sz="2400" b="1" i="0" dirty="0" smtClean="0">
                <a:solidFill>
                  <a:srgbClr val="C00000"/>
                </a:solidFill>
              </a:rPr>
              <a:t>AFETLERDEN KORUNMA</a:t>
            </a:r>
            <a:br>
              <a:rPr lang="tr-TR" sz="2400" b="1" i="0" dirty="0" smtClean="0">
                <a:solidFill>
                  <a:srgbClr val="C00000"/>
                </a:solidFill>
              </a:rPr>
            </a:br>
            <a:r>
              <a:rPr lang="tr-TR" sz="2400" i="0" dirty="0" smtClean="0">
                <a:solidFill>
                  <a:srgbClr val="C00000"/>
                </a:solidFill>
              </a:rPr>
              <a:t>Birincil Korunma-Afetlerin Önlenmesi</a:t>
            </a:r>
            <a:endParaRPr lang="tr-TR" sz="24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00034" y="2000240"/>
            <a:ext cx="7929618" cy="3539430"/>
          </a:xfrm>
          <a:prstGeom prst="rect">
            <a:avLst/>
          </a:prstGeom>
        </p:spPr>
        <p:txBody>
          <a:bodyPr wrap="square">
            <a:spAutoFit/>
          </a:bodyPr>
          <a:lstStyle/>
          <a:p>
            <a:r>
              <a:rPr lang="tr-TR" sz="3200" b="1" dirty="0" smtClean="0">
                <a:solidFill>
                  <a:schemeClr val="accent5">
                    <a:lumMod val="50000"/>
                  </a:schemeClr>
                </a:solidFill>
              </a:rPr>
              <a:t>Kurumlarımızda; bireyin,  </a:t>
            </a:r>
          </a:p>
          <a:p>
            <a:pPr>
              <a:lnSpc>
                <a:spcPct val="150000"/>
              </a:lnSpc>
              <a:buNone/>
            </a:pPr>
            <a:r>
              <a:rPr lang="tr-TR" sz="3200" b="1" dirty="0" smtClean="0">
                <a:solidFill>
                  <a:schemeClr val="accent5">
                    <a:lumMod val="50000"/>
                  </a:schemeClr>
                </a:solidFill>
              </a:rPr>
              <a:t>	kitlesel yaralanma olaylarında ve acil durum gerektiren veya yaşamı tehdit eden hallerde hızlı ve etkili bir şekilde girişimde bulunmasını sağlamaktır. </a:t>
            </a:r>
            <a:r>
              <a:rPr lang="en-US" sz="3200" b="1" dirty="0" smtClean="0">
                <a:solidFill>
                  <a:schemeClr val="accent5">
                    <a:lumMod val="50000"/>
                  </a:schemeClr>
                </a:solidFill>
              </a:rPr>
              <a:t> </a:t>
            </a:r>
          </a:p>
        </p:txBody>
      </p:sp>
      <p:sp>
        <p:nvSpPr>
          <p:cNvPr id="8" name="7 Metin kutusu"/>
          <p:cNvSpPr txBox="1"/>
          <p:nvPr/>
        </p:nvSpPr>
        <p:spPr>
          <a:xfrm>
            <a:off x="2428860" y="1214422"/>
            <a:ext cx="4429156" cy="584775"/>
          </a:xfrm>
          <a:prstGeom prst="rect">
            <a:avLst/>
          </a:prstGeom>
          <a:noFill/>
        </p:spPr>
        <p:txBody>
          <a:bodyPr wrap="square" rtlCol="0">
            <a:spAutoFit/>
          </a:bodyPr>
          <a:lstStyle/>
          <a:p>
            <a:r>
              <a:rPr lang="tr-TR" sz="3200" b="1" dirty="0" smtClean="0">
                <a:solidFill>
                  <a:srgbClr val="C00000"/>
                </a:solidFill>
              </a:rPr>
              <a:t>Hedef</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İLÇE </a:t>
            </a:r>
            <a:r>
              <a:rPr lang="tr-TR" dirty="0" smtClean="0">
                <a:solidFill>
                  <a:srgbClr val="C00000"/>
                </a:solidFill>
              </a:rPr>
              <a:t>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Metin kutusu"/>
          <p:cNvSpPr txBox="1"/>
          <p:nvPr/>
        </p:nvSpPr>
        <p:spPr>
          <a:xfrm>
            <a:off x="1928794" y="714356"/>
            <a:ext cx="4643470" cy="830997"/>
          </a:xfrm>
          <a:prstGeom prst="rect">
            <a:avLst/>
          </a:prstGeom>
          <a:noFill/>
        </p:spPr>
        <p:txBody>
          <a:bodyPr wrap="square" rtlCol="0">
            <a:spAutoFit/>
          </a:bodyPr>
          <a:lstStyle/>
          <a:p>
            <a:r>
              <a:rPr lang="tr-TR" sz="2400" b="1" dirty="0" smtClean="0">
                <a:solidFill>
                  <a:srgbClr val="C00000"/>
                </a:solidFill>
              </a:rPr>
              <a:t> AFETLERDEN KORUNMA </a:t>
            </a:r>
            <a:br>
              <a:rPr lang="tr-TR" sz="2400" b="1" dirty="0" smtClean="0">
                <a:solidFill>
                  <a:srgbClr val="C00000"/>
                </a:solidFill>
              </a:rPr>
            </a:br>
            <a:r>
              <a:rPr lang="tr-TR" sz="2400" b="1" i="0" dirty="0" smtClean="0">
                <a:solidFill>
                  <a:srgbClr val="FF0000"/>
                </a:solidFill>
              </a:rPr>
              <a:t>Afetleri azaltma- Yok etme</a:t>
            </a:r>
            <a:endParaRPr lang="tr-TR" sz="2400" b="1" dirty="0">
              <a:solidFill>
                <a:srgbClr val="FF0000"/>
              </a:solidFill>
            </a:endParaRPr>
          </a:p>
        </p:txBody>
      </p:sp>
      <p:sp>
        <p:nvSpPr>
          <p:cNvPr id="6" name="5 Dikdörtgen"/>
          <p:cNvSpPr/>
          <p:nvPr/>
        </p:nvSpPr>
        <p:spPr>
          <a:xfrm>
            <a:off x="785786" y="1857364"/>
            <a:ext cx="7358114" cy="3582519"/>
          </a:xfrm>
          <a:prstGeom prst="rect">
            <a:avLst/>
          </a:prstGeom>
        </p:spPr>
        <p:txBody>
          <a:bodyPr wrap="square">
            <a:spAutoFit/>
          </a:bodyPr>
          <a:lstStyle/>
          <a:p>
            <a:pPr>
              <a:lnSpc>
                <a:spcPct val="90000"/>
              </a:lnSpc>
              <a:buFontTx/>
              <a:buNone/>
            </a:pPr>
            <a:r>
              <a:rPr lang="tr-TR" sz="2800" b="1" dirty="0" smtClean="0">
                <a:solidFill>
                  <a:srgbClr val="0000FF"/>
                </a:solidFill>
              </a:rPr>
              <a:t>RİSK YÖNETİMİ</a:t>
            </a:r>
          </a:p>
          <a:p>
            <a:pPr>
              <a:lnSpc>
                <a:spcPct val="90000"/>
              </a:lnSpc>
              <a:buFontTx/>
              <a:buNone/>
            </a:pPr>
            <a:r>
              <a:rPr lang="tr-TR" sz="2800" b="1" dirty="0" smtClean="0">
                <a:solidFill>
                  <a:srgbClr val="C00000"/>
                </a:solidFill>
              </a:rPr>
              <a:t>(Olay öncesi /</a:t>
            </a:r>
            <a:r>
              <a:rPr lang="tr-TR" sz="2800" b="1" dirty="0" err="1" smtClean="0">
                <a:solidFill>
                  <a:srgbClr val="C00000"/>
                </a:solidFill>
              </a:rPr>
              <a:t>Proaktif</a:t>
            </a:r>
            <a:r>
              <a:rPr lang="tr-TR" sz="2800" b="1" dirty="0" smtClean="0">
                <a:solidFill>
                  <a:srgbClr val="C00000"/>
                </a:solidFill>
              </a:rPr>
              <a:t> davranış)</a:t>
            </a:r>
          </a:p>
          <a:p>
            <a:pPr>
              <a:lnSpc>
                <a:spcPct val="90000"/>
              </a:lnSpc>
              <a:buFontTx/>
              <a:buNone/>
            </a:pPr>
            <a:endParaRPr lang="tr-TR" sz="2800" b="1" dirty="0" smtClean="0">
              <a:solidFill>
                <a:srgbClr val="0000FF"/>
              </a:solidFill>
            </a:endParaRPr>
          </a:p>
          <a:p>
            <a:pPr>
              <a:lnSpc>
                <a:spcPct val="90000"/>
              </a:lnSpc>
              <a:buFont typeface="Wingdings" pitchFamily="2" charset="2"/>
              <a:buChar char="v"/>
            </a:pPr>
            <a:r>
              <a:rPr lang="tr-TR" sz="2800" b="1" dirty="0" smtClean="0">
                <a:solidFill>
                  <a:schemeClr val="accent5">
                    <a:lumMod val="75000"/>
                  </a:schemeClr>
                </a:solidFill>
              </a:rPr>
              <a:t>Risk değerlendirme / Olası riskler </a:t>
            </a:r>
          </a:p>
          <a:p>
            <a:pPr>
              <a:lnSpc>
                <a:spcPct val="90000"/>
              </a:lnSpc>
              <a:buFont typeface="Wingdings" pitchFamily="2" charset="2"/>
              <a:buChar char="v"/>
            </a:pPr>
            <a:r>
              <a:rPr lang="tr-TR" sz="2800" b="1" dirty="0" smtClean="0">
                <a:solidFill>
                  <a:schemeClr val="accent5">
                    <a:lumMod val="75000"/>
                  </a:schemeClr>
                </a:solidFill>
              </a:rPr>
              <a:t>Kabul edilemez risk/ Risk  yok etme/ Risk azaltma çalışmaları (koruma)</a:t>
            </a:r>
          </a:p>
          <a:p>
            <a:pPr>
              <a:lnSpc>
                <a:spcPct val="90000"/>
              </a:lnSpc>
              <a:buFont typeface="Wingdings" pitchFamily="2" charset="2"/>
              <a:buChar char="v"/>
            </a:pPr>
            <a:r>
              <a:rPr lang="tr-TR" sz="2800" b="1" dirty="0" smtClean="0">
                <a:solidFill>
                  <a:schemeClr val="accent5">
                    <a:lumMod val="75000"/>
                  </a:schemeClr>
                </a:solidFill>
              </a:rPr>
              <a:t>Senaryolar / Riske dayalı zararlar (kabul edilebilir risk) /Zarar azaltma çalışmaları</a:t>
            </a:r>
          </a:p>
          <a:p>
            <a:pPr>
              <a:lnSpc>
                <a:spcPct val="90000"/>
              </a:lnSpc>
              <a:buFont typeface="Wingdings" pitchFamily="2" charset="2"/>
              <a:buChar char="v"/>
            </a:pPr>
            <a:r>
              <a:rPr lang="tr-TR" sz="2800" b="1" dirty="0" smtClean="0">
                <a:solidFill>
                  <a:schemeClr val="accent5">
                    <a:lumMod val="75000"/>
                  </a:schemeClr>
                </a:solidFill>
              </a:rPr>
              <a:t>Arta kalan risk</a:t>
            </a:r>
            <a:endParaRPr lang="tr-TR"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304800" y="838200"/>
            <a:ext cx="8339166" cy="838200"/>
          </a:xfrm>
        </p:spPr>
        <p:txBody>
          <a:bodyPr/>
          <a:lstStyle/>
          <a:p>
            <a:pPr algn="ctr"/>
            <a:r>
              <a:rPr lang="en-US" i="0" dirty="0" smtClean="0">
                <a:solidFill>
                  <a:srgbClr val="C00000"/>
                </a:solidFill>
                <a:latin typeface="Tahoma" pitchFamily="34" charset="0"/>
              </a:rPr>
              <a:t>AFETİN EVRELERİ</a:t>
            </a:r>
            <a:endParaRPr lang="en-US" dirty="0" smtClean="0">
              <a:solidFill>
                <a:srgbClr val="C00000"/>
              </a:solidFill>
              <a:latin typeface="Tahoma" pitchFamily="34" charset="0"/>
            </a:endParaRPr>
          </a:p>
        </p:txBody>
      </p:sp>
      <p:sp>
        <p:nvSpPr>
          <p:cNvPr id="24579" name="Rectangle 3"/>
          <p:cNvSpPr>
            <a:spLocks noGrp="1" noChangeArrowheads="1"/>
          </p:cNvSpPr>
          <p:nvPr>
            <p:ph idx="1"/>
          </p:nvPr>
        </p:nvSpPr>
        <p:spPr>
          <a:xfrm>
            <a:off x="395288" y="2071678"/>
            <a:ext cx="8177240" cy="4357718"/>
          </a:xfrm>
        </p:spPr>
        <p:txBody>
          <a:bodyPr/>
          <a:lstStyle/>
          <a:p>
            <a:pPr>
              <a:lnSpc>
                <a:spcPct val="90000"/>
              </a:lnSpc>
              <a:buFontTx/>
              <a:buNone/>
            </a:pPr>
            <a:endParaRPr lang="tr-TR" sz="2000" b="1" dirty="0" smtClean="0">
              <a:latin typeface="Arial Narrow" pitchFamily="34" charset="0"/>
            </a:endParaRPr>
          </a:p>
          <a:p>
            <a:pPr>
              <a:lnSpc>
                <a:spcPct val="90000"/>
              </a:lnSpc>
              <a:buFontTx/>
              <a:buNone/>
            </a:pPr>
            <a:r>
              <a:rPr lang="en-US" sz="2000" b="1" dirty="0" smtClean="0">
                <a:solidFill>
                  <a:srgbClr val="800000"/>
                </a:solidFill>
                <a:latin typeface="Arial Narrow" pitchFamily="34" charset="0"/>
              </a:rPr>
              <a:t>SESSİZ  EVRE</a:t>
            </a:r>
          </a:p>
          <a:p>
            <a:pPr>
              <a:lnSpc>
                <a:spcPct val="90000"/>
              </a:lnSpc>
              <a:buFontTx/>
              <a:buNone/>
            </a:pPr>
            <a:r>
              <a:rPr lang="tr-TR" sz="2000" b="1" dirty="0" smtClean="0">
                <a:latin typeface="Arial Narrow" pitchFamily="34" charset="0"/>
              </a:rPr>
              <a:t>                            </a:t>
            </a: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UYANIKLIK </a:t>
            </a:r>
            <a:r>
              <a:rPr lang="en-US" sz="2000" b="1" dirty="0" smtClean="0">
                <a:solidFill>
                  <a:srgbClr val="800000"/>
                </a:solidFill>
                <a:latin typeface="Arial Narrow" pitchFamily="34" charset="0"/>
              </a:rPr>
              <a:t>EVRESİ</a:t>
            </a:r>
            <a:endParaRPr lang="tr-TR" sz="2000" b="1" dirty="0" smtClean="0">
              <a:solidFill>
                <a:srgbClr val="800000"/>
              </a:solidFill>
              <a:latin typeface="Arial Narrow" pitchFamily="34" charset="0"/>
            </a:endParaRPr>
          </a:p>
          <a:p>
            <a:pPr>
              <a:lnSpc>
                <a:spcPct val="90000"/>
              </a:lnSpc>
              <a:buFontTx/>
              <a:buNone/>
            </a:pPr>
            <a:r>
              <a:rPr lang="tr-TR" sz="2000" b="1" dirty="0" smtClean="0">
                <a:latin typeface="Arial Narrow" pitchFamily="34" charset="0"/>
              </a:rPr>
              <a:t>                                                         </a:t>
            </a:r>
          </a:p>
          <a:p>
            <a:pPr>
              <a:lnSpc>
                <a:spcPct val="90000"/>
              </a:lnSpc>
              <a:buFontTx/>
              <a:buNone/>
            </a:pPr>
            <a:r>
              <a:rPr lang="tr-TR" sz="2000" b="1" dirty="0" smtClean="0">
                <a:solidFill>
                  <a:srgbClr val="800000"/>
                </a:solidFill>
                <a:latin typeface="Arial Narrow" pitchFamily="34" charset="0"/>
              </a:rPr>
              <a:t>                                            YALNIZLIK</a:t>
            </a:r>
            <a:r>
              <a:rPr lang="tr-TR" sz="2000" b="1" dirty="0" smtClean="0">
                <a:latin typeface="Arial Narrow" pitchFamily="34" charset="0"/>
              </a:rPr>
              <a:t> </a:t>
            </a:r>
            <a:r>
              <a:rPr lang="en-US" sz="2000" b="1" dirty="0" smtClean="0">
                <a:solidFill>
                  <a:srgbClr val="800000"/>
                </a:solidFill>
                <a:latin typeface="Arial Narrow" pitchFamily="34" charset="0"/>
              </a:rPr>
              <a:t>EVRESİ</a:t>
            </a:r>
          </a:p>
          <a:p>
            <a:pPr>
              <a:lnSpc>
                <a:spcPct val="90000"/>
              </a:lnSpc>
              <a:buFontTx/>
              <a:buNone/>
            </a:pPr>
            <a:endParaRPr lang="tr-TR" sz="2000" b="1" dirty="0" smtClean="0">
              <a:solidFill>
                <a:srgbClr val="800000"/>
              </a:solidFill>
              <a:latin typeface="Arial Narrow" pitchFamily="34" charset="0"/>
            </a:endParaRP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DIŞ YARDIM </a:t>
            </a:r>
            <a:r>
              <a:rPr lang="en-US" sz="2000" b="1" dirty="0" smtClean="0">
                <a:solidFill>
                  <a:srgbClr val="800000"/>
                </a:solidFill>
                <a:latin typeface="Arial Narrow" pitchFamily="34" charset="0"/>
              </a:rPr>
              <a:t>EVRESİ</a:t>
            </a:r>
          </a:p>
          <a:p>
            <a:pPr>
              <a:lnSpc>
                <a:spcPct val="90000"/>
              </a:lnSpc>
              <a:buFontTx/>
              <a:buNone/>
            </a:pPr>
            <a:endParaRPr lang="tr-TR" sz="2000" b="1" dirty="0" smtClean="0">
              <a:latin typeface="Arial Narrow" pitchFamily="34" charset="0"/>
            </a:endParaRP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ESENLENDİRME</a:t>
            </a:r>
          </a:p>
          <a:p>
            <a:pPr>
              <a:lnSpc>
                <a:spcPct val="90000"/>
              </a:lnSpc>
              <a:buFontTx/>
              <a:buNone/>
            </a:pPr>
            <a:r>
              <a:rPr lang="tr-TR" sz="2000" b="1" dirty="0" smtClean="0">
                <a:latin typeface="Arial Narrow" pitchFamily="34" charset="0"/>
              </a:rPr>
              <a:t>                                                                                                   </a:t>
            </a:r>
            <a:r>
              <a:rPr lang="en-US" sz="2000" b="1" dirty="0" smtClean="0">
                <a:latin typeface="Arial Narrow" pitchFamily="34" charset="0"/>
              </a:rPr>
              <a:t> </a:t>
            </a:r>
            <a:r>
              <a:rPr lang="tr-TR" sz="2000" b="1" dirty="0" smtClean="0">
                <a:latin typeface="Arial Narrow" pitchFamily="34" charset="0"/>
              </a:rPr>
              <a:t>  </a:t>
            </a:r>
            <a:r>
              <a:rPr lang="en-US" sz="2000" b="1" dirty="0" smtClean="0">
                <a:solidFill>
                  <a:srgbClr val="800000"/>
                </a:solidFill>
                <a:latin typeface="Arial Narrow" pitchFamily="34" charset="0"/>
              </a:rPr>
              <a:t>EVRESİ</a:t>
            </a:r>
            <a:endParaRPr lang="en-US" sz="2000" b="1" dirty="0" smtClean="0">
              <a:solidFill>
                <a:srgbClr val="800000"/>
              </a:solidFill>
            </a:endParaRPr>
          </a:p>
        </p:txBody>
      </p:sp>
      <p:sp>
        <p:nvSpPr>
          <p:cNvPr id="34819" name="5 Slayt Numarası Yer Tutucusu"/>
          <p:cNvSpPr>
            <a:spLocks noGrp="1"/>
          </p:cNvSpPr>
          <p:nvPr>
            <p:ph type="sldNum" sz="quarter" idx="12"/>
          </p:nvPr>
        </p:nvSpPr>
        <p:spPr>
          <a:xfrm>
            <a:off x="6553200" y="6324600"/>
            <a:ext cx="1905000" cy="457200"/>
          </a:xfrm>
          <a:prstGeom prst="rect">
            <a:avLst/>
          </a:prstGeom>
          <a:noFill/>
        </p:spPr>
        <p:txBody>
          <a:bodyPr/>
          <a:lstStyle/>
          <a:p>
            <a:fld id="{778B786F-DBF6-42B7-8652-D691B07E7C35}" type="slidenum">
              <a:rPr lang="en-US" smtClean="0"/>
              <a:pPr/>
              <a:t>41</a:t>
            </a:fld>
            <a:endParaRPr lang="en-US" smtClean="0"/>
          </a:p>
        </p:txBody>
      </p:sp>
      <p:sp>
        <p:nvSpPr>
          <p:cNvPr id="34822" name="Rectangle 4"/>
          <p:cNvSpPr>
            <a:spLocks noChangeArrowheads="1"/>
          </p:cNvSpPr>
          <p:nvPr/>
        </p:nvSpPr>
        <p:spPr bwMode="auto">
          <a:xfrm>
            <a:off x="395288" y="2420938"/>
            <a:ext cx="1728787"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3" name="Rectangle 5"/>
          <p:cNvSpPr>
            <a:spLocks noChangeArrowheads="1"/>
          </p:cNvSpPr>
          <p:nvPr/>
        </p:nvSpPr>
        <p:spPr bwMode="auto">
          <a:xfrm>
            <a:off x="1619250" y="3141663"/>
            <a:ext cx="2232025" cy="360362"/>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4" name="Rectangle 6"/>
          <p:cNvSpPr>
            <a:spLocks noChangeArrowheads="1"/>
          </p:cNvSpPr>
          <p:nvPr/>
        </p:nvSpPr>
        <p:spPr bwMode="auto">
          <a:xfrm>
            <a:off x="2916238" y="3789363"/>
            <a:ext cx="2232025"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5" name="Rectangle 7"/>
          <p:cNvSpPr>
            <a:spLocks noChangeArrowheads="1"/>
          </p:cNvSpPr>
          <p:nvPr/>
        </p:nvSpPr>
        <p:spPr bwMode="auto">
          <a:xfrm>
            <a:off x="4572000" y="4437063"/>
            <a:ext cx="2376488"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6" name="Rectangle 8"/>
          <p:cNvSpPr>
            <a:spLocks noChangeArrowheads="1"/>
          </p:cNvSpPr>
          <p:nvPr/>
        </p:nvSpPr>
        <p:spPr bwMode="auto">
          <a:xfrm>
            <a:off x="6227763" y="5157788"/>
            <a:ext cx="2160587" cy="6477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7" name="Line 9"/>
          <p:cNvSpPr>
            <a:spLocks noChangeShapeType="1"/>
          </p:cNvSpPr>
          <p:nvPr/>
        </p:nvSpPr>
        <p:spPr bwMode="auto">
          <a:xfrm>
            <a:off x="468313" y="2997200"/>
            <a:ext cx="1366837" cy="0"/>
          </a:xfrm>
          <a:prstGeom prst="line">
            <a:avLst/>
          </a:prstGeom>
          <a:noFill/>
          <a:ln w="76200">
            <a:solidFill>
              <a:schemeClr val="tx2"/>
            </a:solidFill>
            <a:round/>
            <a:headEnd type="none" w="sm" len="sm"/>
            <a:tailEnd type="triangle" w="med" len="med"/>
          </a:ln>
        </p:spPr>
        <p:txBody>
          <a:bodyPr/>
          <a:lstStyle/>
          <a:p>
            <a:endParaRPr lang="tr-TR"/>
          </a:p>
        </p:txBody>
      </p:sp>
      <p:sp>
        <p:nvSpPr>
          <p:cNvPr id="34828" name="Line 10"/>
          <p:cNvSpPr>
            <a:spLocks noChangeShapeType="1"/>
          </p:cNvSpPr>
          <p:nvPr/>
        </p:nvSpPr>
        <p:spPr bwMode="auto">
          <a:xfrm>
            <a:off x="1619250" y="3644900"/>
            <a:ext cx="1368425" cy="0"/>
          </a:xfrm>
          <a:prstGeom prst="line">
            <a:avLst/>
          </a:prstGeom>
          <a:noFill/>
          <a:ln w="76200">
            <a:solidFill>
              <a:schemeClr val="tx2"/>
            </a:solidFill>
            <a:round/>
            <a:headEnd type="none" w="sm" len="sm"/>
            <a:tailEnd type="triangle" w="med" len="med"/>
          </a:ln>
        </p:spPr>
        <p:txBody>
          <a:bodyPr/>
          <a:lstStyle/>
          <a:p>
            <a:endParaRPr lang="tr-TR"/>
          </a:p>
        </p:txBody>
      </p:sp>
      <p:sp>
        <p:nvSpPr>
          <p:cNvPr id="34829" name="Line 11"/>
          <p:cNvSpPr>
            <a:spLocks noChangeShapeType="1"/>
          </p:cNvSpPr>
          <p:nvPr/>
        </p:nvSpPr>
        <p:spPr bwMode="auto">
          <a:xfrm>
            <a:off x="2916238" y="4365625"/>
            <a:ext cx="1584325" cy="0"/>
          </a:xfrm>
          <a:prstGeom prst="line">
            <a:avLst/>
          </a:prstGeom>
          <a:noFill/>
          <a:ln w="76200">
            <a:solidFill>
              <a:schemeClr val="tx2"/>
            </a:solidFill>
            <a:round/>
            <a:headEnd type="none" w="sm" len="sm"/>
            <a:tailEnd type="triangle" w="sm" len="sm"/>
          </a:ln>
        </p:spPr>
        <p:txBody>
          <a:bodyPr/>
          <a:lstStyle/>
          <a:p>
            <a:endParaRPr lang="tr-TR"/>
          </a:p>
        </p:txBody>
      </p:sp>
      <p:sp>
        <p:nvSpPr>
          <p:cNvPr id="34830" name="Line 12"/>
          <p:cNvSpPr>
            <a:spLocks noChangeShapeType="1"/>
          </p:cNvSpPr>
          <p:nvPr/>
        </p:nvSpPr>
        <p:spPr bwMode="auto">
          <a:xfrm>
            <a:off x="4643438" y="5013325"/>
            <a:ext cx="1584325" cy="0"/>
          </a:xfrm>
          <a:prstGeom prst="line">
            <a:avLst/>
          </a:prstGeom>
          <a:noFill/>
          <a:ln w="76200">
            <a:solidFill>
              <a:schemeClr val="tx2"/>
            </a:solidFill>
            <a:round/>
            <a:headEnd type="none" w="sm" len="sm"/>
            <a:tailEnd type="triangle" w="sm" len="sm"/>
          </a:ln>
        </p:spPr>
        <p:txBody>
          <a:bodyPr/>
          <a:lstStyle/>
          <a:p>
            <a:endParaRPr lang="tr-TR"/>
          </a:p>
        </p:txBody>
      </p:sp>
      <p:sp>
        <p:nvSpPr>
          <p:cNvPr id="34831" name="Line 13"/>
          <p:cNvSpPr>
            <a:spLocks noChangeShapeType="1"/>
          </p:cNvSpPr>
          <p:nvPr/>
        </p:nvSpPr>
        <p:spPr bwMode="auto">
          <a:xfrm flipV="1">
            <a:off x="8459788" y="2349500"/>
            <a:ext cx="0" cy="3384550"/>
          </a:xfrm>
          <a:prstGeom prst="line">
            <a:avLst/>
          </a:prstGeom>
          <a:noFill/>
          <a:ln w="76200">
            <a:solidFill>
              <a:schemeClr val="tx2"/>
            </a:solidFill>
            <a:round/>
            <a:headEnd type="none" w="sm" len="sm"/>
            <a:tailEnd type="none" w="sm" len="sm"/>
          </a:ln>
        </p:spPr>
        <p:txBody>
          <a:bodyPr/>
          <a:lstStyle/>
          <a:p>
            <a:endParaRPr lang="tr-TR"/>
          </a:p>
        </p:txBody>
      </p:sp>
      <p:sp>
        <p:nvSpPr>
          <p:cNvPr id="34832" name="Line 14"/>
          <p:cNvSpPr>
            <a:spLocks noChangeShapeType="1"/>
          </p:cNvSpPr>
          <p:nvPr/>
        </p:nvSpPr>
        <p:spPr bwMode="auto">
          <a:xfrm flipH="1">
            <a:off x="2411413" y="2349500"/>
            <a:ext cx="6048375" cy="0"/>
          </a:xfrm>
          <a:prstGeom prst="line">
            <a:avLst/>
          </a:prstGeom>
          <a:noFill/>
          <a:ln w="76200">
            <a:solidFill>
              <a:schemeClr val="tx2"/>
            </a:solidFill>
            <a:round/>
            <a:headEnd type="none" w="sm" len="sm"/>
            <a:tailEnd type="triangle" w="sm" len="sm"/>
          </a:ln>
        </p:spPr>
        <p:txBody>
          <a:bodyPr/>
          <a:lstStyle/>
          <a:p>
            <a:endParaRPr lang="tr-TR"/>
          </a:p>
        </p:txBody>
      </p:sp>
      <p:sp>
        <p:nvSpPr>
          <p:cNvPr id="34833" name="Line 15"/>
          <p:cNvSpPr>
            <a:spLocks noChangeShapeType="1"/>
          </p:cNvSpPr>
          <p:nvPr/>
        </p:nvSpPr>
        <p:spPr bwMode="auto">
          <a:xfrm>
            <a:off x="250825" y="2420938"/>
            <a:ext cx="0" cy="3671887"/>
          </a:xfrm>
          <a:prstGeom prst="line">
            <a:avLst/>
          </a:prstGeom>
          <a:noFill/>
          <a:ln w="76200">
            <a:solidFill>
              <a:schemeClr val="tx2"/>
            </a:solidFill>
            <a:round/>
            <a:headEnd type="none" w="sm" len="sm"/>
            <a:tailEnd type="none" w="sm" len="sm"/>
          </a:ln>
        </p:spPr>
        <p:txBody>
          <a:bodyPr/>
          <a:lstStyle/>
          <a:p>
            <a:endParaRPr lang="tr-TR"/>
          </a:p>
        </p:txBody>
      </p:sp>
      <p:sp>
        <p:nvSpPr>
          <p:cNvPr id="34834" name="Line 16"/>
          <p:cNvSpPr>
            <a:spLocks noChangeShapeType="1"/>
          </p:cNvSpPr>
          <p:nvPr/>
        </p:nvSpPr>
        <p:spPr bwMode="auto">
          <a:xfrm>
            <a:off x="250825" y="6092825"/>
            <a:ext cx="7777163" cy="0"/>
          </a:xfrm>
          <a:prstGeom prst="line">
            <a:avLst/>
          </a:prstGeom>
          <a:noFill/>
          <a:ln w="76200">
            <a:solidFill>
              <a:schemeClr val="tx2"/>
            </a:solidFill>
            <a:round/>
            <a:headEnd type="none" w="sm" len="sm"/>
            <a:tailEnd type="triangle" w="sm" len="sm"/>
          </a:ln>
        </p:spPr>
        <p:txBody>
          <a:bodyPr/>
          <a:lstStyle/>
          <a:p>
            <a:endParaRPr lang="tr-TR"/>
          </a:p>
        </p:txBody>
      </p:sp>
      <p:sp>
        <p:nvSpPr>
          <p:cNvPr id="18" name="17 Metin kutusu"/>
          <p:cNvSpPr txBox="1"/>
          <p:nvPr/>
        </p:nvSpPr>
        <p:spPr>
          <a:xfrm>
            <a:off x="0" y="6457890"/>
            <a:ext cx="9144000" cy="400110"/>
          </a:xfrm>
          <a:prstGeom prst="rect">
            <a:avLst/>
          </a:prstGeom>
          <a:noFill/>
        </p:spPr>
        <p:txBody>
          <a:bodyPr wrap="square" rtlCol="0">
            <a:spAutoFit/>
          </a:bodyPr>
          <a:lstStyle/>
          <a:p>
            <a:pPr algn="ctr"/>
            <a:r>
              <a:rPr lang="tr-TR" sz="2000" dirty="0" smtClean="0">
                <a:solidFill>
                  <a:srgbClr val="C00000"/>
                </a:solidFill>
              </a:rPr>
              <a:t>ÇERKEZKÖY  </a:t>
            </a:r>
            <a:r>
              <a:rPr lang="tr-TR" sz="2000" dirty="0" smtClean="0">
                <a:solidFill>
                  <a:srgbClr val="C00000"/>
                </a:solidFill>
              </a:rPr>
              <a:t>İLÇE MİLLİ EĞİTİM MÜDÜRLÜĞÜ</a:t>
            </a:r>
            <a:endParaRPr lang="tr-TR" sz="2000" dirty="0">
              <a:solidFill>
                <a:srgbClr val="C00000"/>
              </a:solidFill>
            </a:endParaRPr>
          </a:p>
        </p:txBody>
      </p:sp>
      <p:pic>
        <p:nvPicPr>
          <p:cNvPr id="19" name="18 Resim" descr="logo-meb.png"/>
          <p:cNvPicPr>
            <a:picLocks noChangeAspect="1"/>
          </p:cNvPicPr>
          <p:nvPr/>
        </p:nvPicPr>
        <p:blipFill>
          <a:blip r:embed="rId2"/>
          <a:stretch>
            <a:fillRect/>
          </a:stretch>
        </p:blipFill>
        <p:spPr>
          <a:xfrm>
            <a:off x="500034" y="357166"/>
            <a:ext cx="879177" cy="874781"/>
          </a:xfrm>
          <a:prstGeom prst="rect">
            <a:avLst/>
          </a:prstGeom>
        </p:spPr>
      </p:pic>
      <p:pic>
        <p:nvPicPr>
          <p:cNvPr id="20" name="19 Resim" descr="LOGO-SONseffaf.png"/>
          <p:cNvPicPr>
            <a:picLocks noChangeAspect="1"/>
          </p:cNvPicPr>
          <p:nvPr/>
        </p:nvPicPr>
        <p:blipFill>
          <a:blip r:embed="rId3" cstate="print"/>
          <a:stretch>
            <a:fillRect/>
          </a:stretch>
        </p:blipFill>
        <p:spPr>
          <a:xfrm>
            <a:off x="7500958" y="357166"/>
            <a:ext cx="857256" cy="8510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 calcmode="lin" valueType="num">
                                      <p:cBhvr additive="base">
                                        <p:cTn id="12"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 calcmode="lin" valueType="num">
                                      <p:cBhvr additive="base">
                                        <p:cTn id="17"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24579">
                                            <p:txEl>
                                              <p:pRg st="7" end="7"/>
                                            </p:txEl>
                                          </p:spTgt>
                                        </p:tgtEl>
                                        <p:attrNameLst>
                                          <p:attrName>style.visibility</p:attrName>
                                        </p:attrNameLst>
                                      </p:cBhvr>
                                      <p:to>
                                        <p:strVal val="visible"/>
                                      </p:to>
                                    </p:set>
                                    <p:anim calcmode="lin" valueType="num">
                                      <p:cBhvr additive="base">
                                        <p:cTn id="22" dur="1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4579">
                                            <p:txEl>
                                              <p:pRg st="9" end="9"/>
                                            </p:txEl>
                                          </p:spTgt>
                                        </p:tgtEl>
                                        <p:attrNameLst>
                                          <p:attrName>style.visibility</p:attrName>
                                        </p:attrNameLst>
                                      </p:cBhvr>
                                      <p:to>
                                        <p:strVal val="visible"/>
                                      </p:to>
                                    </p:set>
                                    <p:anim calcmode="lin" valueType="num">
                                      <p:cBhvr additive="base">
                                        <p:cTn id="27" dur="1000" fill="hold"/>
                                        <p:tgtEl>
                                          <p:spTgt spid="24579">
                                            <p:txEl>
                                              <p:pRg st="9" end="9"/>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4579">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579">
                                            <p:txEl>
                                              <p:pRg st="10" end="10"/>
                                            </p:txEl>
                                          </p:spTgt>
                                        </p:tgtEl>
                                        <p:attrNameLst>
                                          <p:attrName>style.visibility</p:attrName>
                                        </p:attrNameLst>
                                      </p:cBhvr>
                                      <p:to>
                                        <p:strVal val="visible"/>
                                      </p:to>
                                    </p:set>
                                    <p:anim calcmode="lin" valueType="num">
                                      <p:cBhvr additive="base">
                                        <p:cTn id="31" dur="1000" fill="hold"/>
                                        <p:tgtEl>
                                          <p:spTgt spid="24579">
                                            <p:txEl>
                                              <p:pRg st="10" end="1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57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286000" y="1637741"/>
            <a:ext cx="4572000" cy="341632"/>
          </a:xfrm>
          <a:prstGeom prst="rect">
            <a:avLst/>
          </a:prstGeom>
        </p:spPr>
        <p:txBody>
          <a:bodyPr>
            <a:spAutoFit/>
          </a:bodyPr>
          <a:lstStyle/>
          <a:p>
            <a:pPr>
              <a:lnSpc>
                <a:spcPct val="90000"/>
              </a:lnSpc>
              <a:buFontTx/>
              <a:buNone/>
            </a:pPr>
            <a:endParaRPr lang="tr-TR" b="1" dirty="0" smtClean="0">
              <a:latin typeface="Arial Narrow" pitchFamily="34" charset="0"/>
            </a:endParaRPr>
          </a:p>
        </p:txBody>
      </p:sp>
      <p:sp>
        <p:nvSpPr>
          <p:cNvPr id="6" name="5 Dikdörtgen"/>
          <p:cNvSpPr/>
          <p:nvPr/>
        </p:nvSpPr>
        <p:spPr>
          <a:xfrm>
            <a:off x="2286000" y="857233"/>
            <a:ext cx="4572000" cy="954107"/>
          </a:xfrm>
          <a:prstGeom prst="rect">
            <a:avLst/>
          </a:prstGeom>
        </p:spPr>
        <p:txBody>
          <a:bodyPr wrap="square">
            <a:spAutoFit/>
          </a:bodyPr>
          <a:lstStyle/>
          <a:p>
            <a:r>
              <a:rPr lang="tr-TR" sz="2800" b="1" i="0" dirty="0" smtClean="0">
                <a:solidFill>
                  <a:srgbClr val="C00000"/>
                </a:solidFill>
                <a:latin typeface="Arial Narrow" pitchFamily="34" charset="0"/>
              </a:rPr>
              <a:t>1 - </a:t>
            </a:r>
            <a:r>
              <a:rPr lang="en-US" sz="2800" b="1" i="0" dirty="0" smtClean="0">
                <a:solidFill>
                  <a:srgbClr val="C00000"/>
                </a:solidFill>
                <a:latin typeface="Arial Narrow" pitchFamily="34" charset="0"/>
              </a:rPr>
              <a:t>SESSİZ EVRE</a:t>
            </a:r>
            <a:r>
              <a:rPr lang="tr-TR" sz="2800" b="1" i="0" dirty="0" smtClean="0">
                <a:solidFill>
                  <a:srgbClr val="C00000"/>
                </a:solidFill>
                <a:latin typeface="Arial Narrow" pitchFamily="34" charset="0"/>
              </a:rPr>
              <a:t/>
            </a:r>
            <a:br>
              <a:rPr lang="tr-TR" sz="2800" b="1" i="0" dirty="0" smtClean="0">
                <a:solidFill>
                  <a:srgbClr val="C00000"/>
                </a:solidFill>
                <a:latin typeface="Arial Narrow" pitchFamily="34" charset="0"/>
              </a:rPr>
            </a:br>
            <a:r>
              <a:rPr lang="tr-TR" sz="2800" b="1" i="0" dirty="0" smtClean="0">
                <a:solidFill>
                  <a:srgbClr val="0000FF"/>
                </a:solidFill>
                <a:latin typeface="Arial Narrow" pitchFamily="34" charset="0"/>
              </a:rPr>
              <a:t>Risk yönetimi</a:t>
            </a:r>
            <a:endParaRPr lang="tr-TR" sz="2800" dirty="0"/>
          </a:p>
        </p:txBody>
      </p:sp>
      <p:sp>
        <p:nvSpPr>
          <p:cNvPr id="8" name="7 Dikdörtgen"/>
          <p:cNvSpPr/>
          <p:nvPr/>
        </p:nvSpPr>
        <p:spPr>
          <a:xfrm>
            <a:off x="642910" y="1928802"/>
            <a:ext cx="7929618" cy="3637919"/>
          </a:xfrm>
          <a:prstGeom prst="rect">
            <a:avLst/>
          </a:prstGeom>
        </p:spPr>
        <p:txBody>
          <a:bodyPr wrap="square">
            <a:spAutoFit/>
          </a:bodyPr>
          <a:lstStyle/>
          <a:p>
            <a:pPr>
              <a:lnSpc>
                <a:spcPct val="90000"/>
              </a:lnSpc>
              <a:buFont typeface="Arial" pitchFamily="34" charset="0"/>
              <a:buChar char="•"/>
            </a:pPr>
            <a:r>
              <a:rPr lang="tr-TR" sz="3200" dirty="0" smtClean="0">
                <a:solidFill>
                  <a:schemeClr val="accent5">
                    <a:lumMod val="75000"/>
                  </a:schemeClr>
                </a:solidFill>
                <a:latin typeface="Arial Narrow" pitchFamily="34" charset="0"/>
              </a:rPr>
              <a:t>Yasal düzenlemeler</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Örgütlenme</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Planlama</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Risklerin saptanması ve giderilmesi</a:t>
            </a:r>
            <a:endParaRPr lang="en-US" sz="3200" dirty="0" smtClean="0">
              <a:solidFill>
                <a:schemeClr val="accent5">
                  <a:lumMod val="75000"/>
                </a:schemeClr>
              </a:solidFill>
            </a:endParaRPr>
          </a:p>
          <a:p>
            <a:pPr>
              <a:lnSpc>
                <a:spcPct val="90000"/>
              </a:lnSpc>
            </a:pPr>
            <a:r>
              <a:rPr lang="tr-TR" sz="3200" dirty="0" smtClean="0">
                <a:solidFill>
                  <a:schemeClr val="accent5">
                    <a:lumMod val="75000"/>
                  </a:schemeClr>
                </a:solidFill>
                <a:latin typeface="Arial Narrow" pitchFamily="34" charset="0"/>
              </a:rPr>
              <a:t>  (</a:t>
            </a:r>
            <a:r>
              <a:rPr lang="en-US" sz="3200" dirty="0" err="1" smtClean="0">
                <a:solidFill>
                  <a:schemeClr val="accent5">
                    <a:lumMod val="75000"/>
                  </a:schemeClr>
                </a:solidFill>
                <a:latin typeface="Arial Narrow" pitchFamily="34" charset="0"/>
              </a:rPr>
              <a:t>Altyap</a:t>
            </a:r>
            <a:r>
              <a:rPr lang="tr-TR" sz="3200" dirty="0" smtClean="0">
                <a:solidFill>
                  <a:schemeClr val="accent5">
                    <a:lumMod val="75000"/>
                  </a:schemeClr>
                </a:solidFill>
                <a:latin typeface="Arial Narrow" pitchFamily="34" charset="0"/>
              </a:rPr>
              <a:t>ı</a:t>
            </a:r>
            <a:r>
              <a:rPr lang="en-US" sz="3200" dirty="0" smtClean="0">
                <a:solidFill>
                  <a:schemeClr val="accent5">
                    <a:lumMod val="75000"/>
                  </a:schemeClr>
                </a:solidFill>
                <a:latin typeface="Arial Narrow" pitchFamily="34" charset="0"/>
              </a:rPr>
              <a:t>n</a:t>
            </a:r>
            <a:r>
              <a:rPr lang="tr-TR" sz="3200" dirty="0" smtClean="0">
                <a:solidFill>
                  <a:schemeClr val="accent5">
                    <a:lumMod val="75000"/>
                  </a:schemeClr>
                </a:solidFill>
                <a:latin typeface="Arial Narrow" pitchFamily="34" charset="0"/>
              </a:rPr>
              <a:t>ı</a:t>
            </a:r>
            <a:r>
              <a:rPr lang="en-US" sz="3200" dirty="0" smtClean="0">
                <a:solidFill>
                  <a:schemeClr val="accent5">
                    <a:lumMod val="75000"/>
                  </a:schemeClr>
                </a:solidFill>
                <a:latin typeface="Arial Narrow" pitchFamily="34" charset="0"/>
              </a:rPr>
              <a:t>n</a:t>
            </a:r>
            <a:r>
              <a:rPr lang="tr-TR" sz="3200" dirty="0" smtClean="0">
                <a:solidFill>
                  <a:schemeClr val="accent5">
                    <a:lumMod val="75000"/>
                  </a:schemeClr>
                </a:solidFill>
                <a:latin typeface="Arial Narrow" pitchFamily="34" charset="0"/>
              </a:rPr>
              <a:t> / korunaklı</a:t>
            </a:r>
            <a:r>
              <a:rPr lang="en-US" sz="3200" dirty="0" smtClean="0">
                <a:solidFill>
                  <a:schemeClr val="accent5">
                    <a:lumMod val="75000"/>
                  </a:schemeClr>
                </a:solidFill>
                <a:latin typeface="Arial Narrow" pitchFamily="34" charset="0"/>
              </a:rPr>
              <a:t> </a:t>
            </a:r>
            <a:r>
              <a:rPr lang="tr-TR" sz="3200" dirty="0" smtClean="0">
                <a:solidFill>
                  <a:schemeClr val="accent5">
                    <a:lumMod val="75000"/>
                  </a:schemeClr>
                </a:solidFill>
                <a:latin typeface="Arial Narrow" pitchFamily="34" charset="0"/>
              </a:rPr>
              <a:t>g</a:t>
            </a:r>
            <a:r>
              <a:rPr lang="en-US" sz="3200" dirty="0" err="1" smtClean="0">
                <a:solidFill>
                  <a:schemeClr val="accent5">
                    <a:lumMod val="75000"/>
                  </a:schemeClr>
                </a:solidFill>
                <a:latin typeface="Arial Narrow" pitchFamily="34" charset="0"/>
              </a:rPr>
              <a:t>üçl</a:t>
            </a:r>
            <a:r>
              <a:rPr lang="tr-TR" sz="3200" dirty="0" smtClean="0">
                <a:solidFill>
                  <a:schemeClr val="accent5">
                    <a:lumMod val="75000"/>
                  </a:schemeClr>
                </a:solidFill>
                <a:latin typeface="Arial Narrow" pitchFamily="34" charset="0"/>
              </a:rPr>
              <a:t>ü hale getirilmesi)</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Alarm sistemleri kurma</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Toplumu bilinçli kılma</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 Altyapıyı güçlendirme</a:t>
            </a:r>
            <a:endParaRPr lang="en-US" sz="3200" dirty="0" smtClean="0">
              <a:solidFill>
                <a:schemeClr val="accent5">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571480"/>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785786" y="1928802"/>
            <a:ext cx="7143800" cy="3046988"/>
          </a:xfrm>
          <a:prstGeom prst="rect">
            <a:avLst/>
          </a:prstGeom>
        </p:spPr>
        <p:txBody>
          <a:bodyPr wrap="square">
            <a:spAutoFit/>
          </a:bodyPr>
          <a:lstStyle/>
          <a:p>
            <a:pPr>
              <a:buFont typeface="Arial" pitchFamily="34" charset="0"/>
              <a:buChar char="•"/>
            </a:pPr>
            <a:r>
              <a:rPr lang="tr-TR" sz="3200" b="1" dirty="0" smtClean="0">
                <a:solidFill>
                  <a:schemeClr val="accent5">
                    <a:lumMod val="75000"/>
                  </a:schemeClr>
                </a:solidFill>
                <a:latin typeface="Arial Narrow" pitchFamily="34" charset="0"/>
              </a:rPr>
              <a:t>Haber alma - Değerlendirme</a:t>
            </a:r>
            <a:endParaRPr lang="en-US" sz="3200" b="1" dirty="0" smtClean="0">
              <a:solidFill>
                <a:schemeClr val="accent5">
                  <a:lumMod val="75000"/>
                </a:schemeClr>
              </a:solidFill>
              <a:latin typeface="Arial Narrow" pitchFamily="34" charset="0"/>
            </a:endParaRPr>
          </a:p>
          <a:p>
            <a:pPr>
              <a:buFont typeface="Arial" pitchFamily="34" charset="0"/>
              <a:buChar char="•"/>
            </a:pPr>
            <a:r>
              <a:rPr lang="tr-TR" sz="3200" b="1" dirty="0" smtClean="0">
                <a:solidFill>
                  <a:schemeClr val="accent5">
                    <a:lumMod val="75000"/>
                  </a:schemeClr>
                </a:solidFill>
                <a:latin typeface="Arial Narrow" pitchFamily="34" charset="0"/>
              </a:rPr>
              <a:t>Haber verme – İletişim </a:t>
            </a:r>
            <a:r>
              <a:rPr lang="en-US" sz="3200" b="1" dirty="0" smtClean="0">
                <a:solidFill>
                  <a:schemeClr val="accent5">
                    <a:lumMod val="75000"/>
                  </a:schemeClr>
                </a:solidFill>
                <a:latin typeface="Arial Narrow" pitchFamily="34" charset="0"/>
              </a:rPr>
              <a:t>(</a:t>
            </a:r>
            <a:r>
              <a:rPr lang="en-US" sz="3200" b="1" dirty="0" err="1" smtClean="0">
                <a:solidFill>
                  <a:schemeClr val="accent5">
                    <a:lumMod val="75000"/>
                  </a:schemeClr>
                </a:solidFill>
                <a:latin typeface="Arial Narrow" pitchFamily="34" charset="0"/>
              </a:rPr>
              <a:t>Sektörlere</a:t>
            </a:r>
            <a:r>
              <a:rPr lang="en-US" sz="3200" b="1" dirty="0" smtClean="0">
                <a:solidFill>
                  <a:schemeClr val="accent5">
                    <a:lumMod val="75000"/>
                  </a:schemeClr>
                </a:solidFill>
                <a:latin typeface="Arial Narrow" pitchFamily="34" charset="0"/>
              </a:rPr>
              <a:t> - </a:t>
            </a:r>
            <a:r>
              <a:rPr lang="en-US" sz="3200" b="1" dirty="0" err="1" smtClean="0">
                <a:solidFill>
                  <a:schemeClr val="accent5">
                    <a:lumMod val="75000"/>
                  </a:schemeClr>
                </a:solidFill>
                <a:latin typeface="Arial Narrow" pitchFamily="34" charset="0"/>
              </a:rPr>
              <a:t>Topluma</a:t>
            </a:r>
            <a:r>
              <a:rPr lang="en-US" sz="3200" b="1" dirty="0" smtClean="0">
                <a:solidFill>
                  <a:schemeClr val="accent5">
                    <a:lumMod val="75000"/>
                  </a:schemeClr>
                </a:solidFill>
                <a:latin typeface="Arial Narrow" pitchFamily="34" charset="0"/>
              </a:rPr>
              <a:t>)</a:t>
            </a:r>
          </a:p>
          <a:p>
            <a:pPr>
              <a:buFont typeface="Arial" pitchFamily="34" charset="0"/>
              <a:buChar char="•"/>
            </a:pPr>
            <a:r>
              <a:rPr lang="tr-TR" sz="3200" b="1" dirty="0" smtClean="0">
                <a:solidFill>
                  <a:schemeClr val="accent5">
                    <a:lumMod val="75000"/>
                  </a:schemeClr>
                </a:solidFill>
                <a:latin typeface="Arial Narrow" pitchFamily="34" charset="0"/>
              </a:rPr>
              <a:t>Toplanma ve Tahliye</a:t>
            </a:r>
            <a:endParaRPr lang="en-US" sz="3200" b="1" dirty="0" smtClean="0">
              <a:solidFill>
                <a:schemeClr val="accent5">
                  <a:lumMod val="75000"/>
                </a:schemeClr>
              </a:solidFill>
              <a:latin typeface="Arial Narrow" pitchFamily="34" charset="0"/>
            </a:endParaRPr>
          </a:p>
          <a:p>
            <a:pPr>
              <a:buFont typeface="Arial" pitchFamily="34" charset="0"/>
              <a:buChar char="•"/>
            </a:pPr>
            <a:r>
              <a:rPr lang="tr-TR" sz="3200" b="1" dirty="0" smtClean="0">
                <a:solidFill>
                  <a:schemeClr val="accent5">
                    <a:lumMod val="75000"/>
                  </a:schemeClr>
                </a:solidFill>
                <a:latin typeface="Arial Narrow" pitchFamily="34" charset="0"/>
              </a:rPr>
              <a:t>Eylem planlarının gözden geçirilerek eksiklerin giderilmesi</a:t>
            </a:r>
            <a:endParaRPr lang="en-US" sz="3200" b="1" dirty="0">
              <a:solidFill>
                <a:schemeClr val="accent5">
                  <a:lumMod val="75000"/>
                </a:schemeClr>
              </a:solidFill>
              <a:latin typeface="Arial Narrow" pitchFamily="34" charset="0"/>
            </a:endParaRPr>
          </a:p>
        </p:txBody>
      </p:sp>
      <p:sp>
        <p:nvSpPr>
          <p:cNvPr id="6" name="5 Metin kutusu"/>
          <p:cNvSpPr txBox="1"/>
          <p:nvPr/>
        </p:nvSpPr>
        <p:spPr>
          <a:xfrm>
            <a:off x="2071670" y="857232"/>
            <a:ext cx="4714908" cy="954107"/>
          </a:xfrm>
          <a:prstGeom prst="rect">
            <a:avLst/>
          </a:prstGeom>
          <a:noFill/>
        </p:spPr>
        <p:txBody>
          <a:bodyPr wrap="square" rtlCol="0">
            <a:spAutoFit/>
          </a:bodyPr>
          <a:lstStyle/>
          <a:p>
            <a:r>
              <a:rPr lang="tr-TR" sz="2800" b="1" dirty="0" smtClean="0">
                <a:solidFill>
                  <a:srgbClr val="C00000"/>
                </a:solidFill>
                <a:latin typeface="Arial Narrow" pitchFamily="34" charset="0"/>
              </a:rPr>
              <a:t>2 - UYANIKLIK EVRESİ</a:t>
            </a:r>
            <a:r>
              <a:rPr lang="tr-TR" sz="2800" b="1" i="0" dirty="0" smtClean="0">
                <a:solidFill>
                  <a:srgbClr val="C00000"/>
                </a:solidFill>
                <a:latin typeface="Arial Narrow" pitchFamily="34" charset="0"/>
              </a:rPr>
              <a:t/>
            </a:r>
            <a:br>
              <a:rPr lang="tr-TR" sz="2800" b="1" i="0" dirty="0" smtClean="0">
                <a:solidFill>
                  <a:srgbClr val="C00000"/>
                </a:solidFill>
                <a:latin typeface="Arial Narrow" pitchFamily="34" charset="0"/>
              </a:rPr>
            </a:br>
            <a:r>
              <a:rPr lang="tr-TR" sz="2800" b="1" i="0" dirty="0" smtClean="0">
                <a:solidFill>
                  <a:srgbClr val="0000FF"/>
                </a:solidFill>
                <a:latin typeface="Arial Narrow" pitchFamily="34" charset="0"/>
              </a:rPr>
              <a:t>Alarm evresi</a:t>
            </a:r>
            <a:endParaRPr lang="tr-TR" sz="28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İLÇE </a:t>
            </a:r>
            <a:r>
              <a:rPr lang="tr-TR" dirty="0" smtClean="0">
                <a:solidFill>
                  <a:srgbClr val="C00000"/>
                </a:solidFill>
              </a:rPr>
              <a:t>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Metin kutusu"/>
          <p:cNvSpPr txBox="1"/>
          <p:nvPr/>
        </p:nvSpPr>
        <p:spPr>
          <a:xfrm>
            <a:off x="2143108" y="928670"/>
            <a:ext cx="4143404" cy="769441"/>
          </a:xfrm>
          <a:prstGeom prst="rect">
            <a:avLst/>
          </a:prstGeom>
          <a:noFill/>
        </p:spPr>
        <p:txBody>
          <a:bodyPr wrap="square" rtlCol="0">
            <a:spAutoFit/>
          </a:bodyPr>
          <a:lstStyle/>
          <a:p>
            <a:r>
              <a:rPr lang="tr-TR" sz="2400" b="1" dirty="0" smtClean="0">
                <a:solidFill>
                  <a:srgbClr val="C00000"/>
                </a:solidFill>
                <a:latin typeface="Arial Narrow" pitchFamily="34" charset="0"/>
              </a:rPr>
              <a:t>3 – İZOLASYON EVRESİ</a:t>
            </a:r>
            <a:r>
              <a:rPr lang="tr-TR" sz="2400" b="1" i="0" dirty="0" smtClean="0">
                <a:solidFill>
                  <a:srgbClr val="C00000"/>
                </a:solidFill>
                <a:latin typeface="Arial Narrow" pitchFamily="34" charset="0"/>
              </a:rPr>
              <a:t/>
            </a:r>
            <a:br>
              <a:rPr lang="tr-TR" sz="2400" b="1" i="0" dirty="0" smtClean="0">
                <a:solidFill>
                  <a:srgbClr val="C00000"/>
                </a:solidFill>
                <a:latin typeface="Arial Narrow" pitchFamily="34" charset="0"/>
              </a:rPr>
            </a:br>
            <a:r>
              <a:rPr lang="tr-TR" sz="2000" b="1" i="0" dirty="0" smtClean="0">
                <a:latin typeface="Arial Narrow" pitchFamily="34" charset="0"/>
              </a:rPr>
              <a:t>(</a:t>
            </a:r>
            <a:r>
              <a:rPr lang="tr-TR" sz="2000" b="1" i="0" dirty="0" smtClean="0">
                <a:solidFill>
                  <a:srgbClr val="0000FF"/>
                </a:solidFill>
                <a:latin typeface="Arial Narrow" pitchFamily="34" charset="0"/>
              </a:rPr>
              <a:t>Yalnızlık evresi</a:t>
            </a:r>
            <a:r>
              <a:rPr lang="tr-TR" sz="2000" b="1" i="0" dirty="0" smtClean="0">
                <a:latin typeface="Arial Narrow" pitchFamily="34" charset="0"/>
              </a:rPr>
              <a:t>)</a:t>
            </a:r>
            <a:endParaRPr lang="tr-TR" sz="2000" dirty="0"/>
          </a:p>
        </p:txBody>
      </p:sp>
      <p:sp>
        <p:nvSpPr>
          <p:cNvPr id="6" name="5 Metin kutusu"/>
          <p:cNvSpPr txBox="1"/>
          <p:nvPr/>
        </p:nvSpPr>
        <p:spPr>
          <a:xfrm>
            <a:off x="1071538" y="1928802"/>
            <a:ext cx="5214974" cy="400110"/>
          </a:xfrm>
          <a:prstGeom prst="rect">
            <a:avLst/>
          </a:prstGeom>
          <a:noFill/>
        </p:spPr>
        <p:txBody>
          <a:bodyPr wrap="square" rtlCol="0">
            <a:spAutoFit/>
          </a:bodyPr>
          <a:lstStyle/>
          <a:p>
            <a:r>
              <a:rPr lang="en-US" sz="2000" dirty="0" err="1" smtClean="0">
                <a:solidFill>
                  <a:srgbClr val="C00000"/>
                </a:solidFill>
                <a:latin typeface="Arial Black" pitchFamily="34" charset="0"/>
              </a:rPr>
              <a:t>Bireysel</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İş</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ve</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Eylemler</a:t>
            </a:r>
            <a:r>
              <a:rPr lang="tr-TR" sz="2000" dirty="0" smtClean="0">
                <a:solidFill>
                  <a:srgbClr val="C00000"/>
                </a:solidFill>
                <a:latin typeface="Arial Black" pitchFamily="34" charset="0"/>
              </a:rPr>
              <a:t>;</a:t>
            </a:r>
            <a:endParaRPr lang="tr-TR" sz="2000" dirty="0">
              <a:solidFill>
                <a:srgbClr val="C00000"/>
              </a:solidFill>
            </a:endParaRPr>
          </a:p>
        </p:txBody>
      </p:sp>
      <p:sp>
        <p:nvSpPr>
          <p:cNvPr id="8" name="7 Dikdörtgen"/>
          <p:cNvSpPr/>
          <p:nvPr/>
        </p:nvSpPr>
        <p:spPr>
          <a:xfrm>
            <a:off x="1214414" y="2690336"/>
            <a:ext cx="7429552" cy="2554545"/>
          </a:xfrm>
          <a:prstGeom prst="rect">
            <a:avLst/>
          </a:prstGeom>
        </p:spPr>
        <p:txBody>
          <a:bodyPr wrap="square">
            <a:spAutoFit/>
          </a:bodyPr>
          <a:lstStyle/>
          <a:p>
            <a:pPr>
              <a:buFont typeface="Wingdings" pitchFamily="2" charset="2"/>
              <a:buChar char="§"/>
            </a:pPr>
            <a:r>
              <a:rPr lang="tr-TR" sz="3200" b="1" dirty="0" smtClean="0">
                <a:solidFill>
                  <a:schemeClr val="accent5">
                    <a:lumMod val="75000"/>
                  </a:schemeClr>
                </a:solidFill>
                <a:latin typeface="Arial Narrow" pitchFamily="34" charset="0"/>
              </a:rPr>
              <a:t>Kendi kendini kurtarma</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Kurum içi yardımlaşma</a:t>
            </a:r>
            <a:endParaRPr lang="en-US" sz="3200" b="1" dirty="0" smtClean="0">
              <a:solidFill>
                <a:schemeClr val="accent5">
                  <a:lumMod val="75000"/>
                </a:schemeClr>
              </a:solidFill>
              <a:latin typeface="Arial Narrow" pitchFamily="34" charset="0"/>
            </a:endParaRPr>
          </a:p>
          <a:p>
            <a:pPr marL="514350" indent="-514350">
              <a:buFont typeface="Wingdings" pitchFamily="2" charset="2"/>
              <a:buChar char="§"/>
            </a:pPr>
            <a:r>
              <a:rPr lang="tr-TR" sz="3200" b="1" dirty="0" smtClean="0">
                <a:solidFill>
                  <a:schemeClr val="accent5">
                    <a:lumMod val="75000"/>
                  </a:schemeClr>
                </a:solidFill>
                <a:latin typeface="Arial Narrow" pitchFamily="34" charset="0"/>
              </a:rPr>
              <a:t>Kurum bireylerinden haberdar olma</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Yakın çevre kurtarması</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Örgütlenme ve örgütlenmede yerini alma</a:t>
            </a:r>
            <a:endParaRPr lang="en-US" sz="32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Metin kutusu"/>
          <p:cNvSpPr txBox="1"/>
          <p:nvPr/>
        </p:nvSpPr>
        <p:spPr>
          <a:xfrm>
            <a:off x="1857356" y="857232"/>
            <a:ext cx="5429288" cy="830997"/>
          </a:xfrm>
          <a:prstGeom prst="rect">
            <a:avLst/>
          </a:prstGeom>
          <a:noFill/>
        </p:spPr>
        <p:txBody>
          <a:bodyPr wrap="square" rtlCol="0">
            <a:spAutoFit/>
          </a:bodyPr>
          <a:lstStyle/>
          <a:p>
            <a:r>
              <a:rPr lang="tr-TR" sz="2400" b="1" dirty="0" smtClean="0">
                <a:solidFill>
                  <a:srgbClr val="C00000"/>
                </a:solidFill>
                <a:latin typeface="Arial Narrow" pitchFamily="34" charset="0"/>
              </a:rPr>
              <a:t>3 – İZOLASYON EVRESİ</a:t>
            </a:r>
            <a:r>
              <a:rPr lang="tr-TR" sz="2400" b="1" i="0" dirty="0" smtClean="0">
                <a:solidFill>
                  <a:srgbClr val="C00000"/>
                </a:solidFill>
                <a:latin typeface="Arial Narrow" pitchFamily="34" charset="0"/>
              </a:rPr>
              <a:t/>
            </a:r>
            <a:br>
              <a:rPr lang="tr-TR" sz="2400" b="1" i="0" dirty="0" smtClean="0">
                <a:solidFill>
                  <a:srgbClr val="C00000"/>
                </a:solidFill>
                <a:latin typeface="Arial Narrow" pitchFamily="34" charset="0"/>
              </a:rPr>
            </a:br>
            <a:r>
              <a:rPr lang="tr-TR" sz="2400" b="1" i="0" dirty="0" smtClean="0">
                <a:solidFill>
                  <a:srgbClr val="C00000"/>
                </a:solidFill>
                <a:latin typeface="Arial Narrow" pitchFamily="34" charset="0"/>
              </a:rPr>
              <a:t>     (Yalnızlık evresi)</a:t>
            </a:r>
            <a:endParaRPr lang="tr-TR" sz="2400" dirty="0">
              <a:solidFill>
                <a:srgbClr val="C00000"/>
              </a:solidFill>
            </a:endParaRPr>
          </a:p>
        </p:txBody>
      </p:sp>
      <p:sp>
        <p:nvSpPr>
          <p:cNvPr id="6" name="5 Metin kutusu"/>
          <p:cNvSpPr txBox="1"/>
          <p:nvPr/>
        </p:nvSpPr>
        <p:spPr>
          <a:xfrm>
            <a:off x="642910" y="1928802"/>
            <a:ext cx="3571900" cy="369332"/>
          </a:xfrm>
          <a:prstGeom prst="rect">
            <a:avLst/>
          </a:prstGeom>
          <a:noFill/>
        </p:spPr>
        <p:txBody>
          <a:bodyPr wrap="square" rtlCol="0">
            <a:spAutoFit/>
          </a:bodyPr>
          <a:lstStyle/>
          <a:p>
            <a:r>
              <a:rPr lang="tr-TR" dirty="0" smtClean="0">
                <a:solidFill>
                  <a:srgbClr val="C00000"/>
                </a:solidFill>
                <a:latin typeface="Arial Black" pitchFamily="34" charset="0"/>
              </a:rPr>
              <a:t>Kurumsal İş ve Eylemler</a:t>
            </a:r>
            <a:endParaRPr lang="tr-TR" dirty="0">
              <a:solidFill>
                <a:srgbClr val="C00000"/>
              </a:solidFill>
            </a:endParaRPr>
          </a:p>
        </p:txBody>
      </p:sp>
      <p:sp>
        <p:nvSpPr>
          <p:cNvPr id="8" name="7 Dikdörtgen"/>
          <p:cNvSpPr/>
          <p:nvPr/>
        </p:nvSpPr>
        <p:spPr>
          <a:xfrm>
            <a:off x="571472" y="2714620"/>
            <a:ext cx="7643866" cy="2677656"/>
          </a:xfrm>
          <a:prstGeom prst="rect">
            <a:avLst/>
          </a:prstGeom>
        </p:spPr>
        <p:txBody>
          <a:bodyPr wrap="square">
            <a:spAutoFit/>
          </a:bodyPr>
          <a:lstStyle/>
          <a:p>
            <a:pPr>
              <a:lnSpc>
                <a:spcPct val="150000"/>
              </a:lnSpc>
              <a:buFont typeface="Wingdings" pitchFamily="2" charset="2"/>
              <a:buChar char="v"/>
            </a:pPr>
            <a:r>
              <a:rPr lang="tr-TR" sz="2800" b="1" dirty="0" smtClean="0">
                <a:solidFill>
                  <a:schemeClr val="accent5">
                    <a:lumMod val="75000"/>
                  </a:schemeClr>
                </a:solidFill>
              </a:rPr>
              <a:t>Kriz merkezi veya kriz masalarının toplanması</a:t>
            </a:r>
          </a:p>
          <a:p>
            <a:pPr>
              <a:lnSpc>
                <a:spcPct val="150000"/>
              </a:lnSpc>
              <a:buFont typeface="Wingdings" pitchFamily="2" charset="2"/>
              <a:buChar char="v"/>
            </a:pPr>
            <a:r>
              <a:rPr lang="tr-TR" sz="2800" b="1" dirty="0" smtClean="0">
                <a:solidFill>
                  <a:schemeClr val="accent5">
                    <a:lumMod val="75000"/>
                  </a:schemeClr>
                </a:solidFill>
              </a:rPr>
              <a:t>Durum değerlendirme</a:t>
            </a:r>
          </a:p>
          <a:p>
            <a:pPr>
              <a:lnSpc>
                <a:spcPct val="150000"/>
              </a:lnSpc>
              <a:buFont typeface="Wingdings" pitchFamily="2" charset="2"/>
              <a:buChar char="v"/>
            </a:pPr>
            <a:r>
              <a:rPr lang="tr-TR" sz="2800" b="1" dirty="0" smtClean="0">
                <a:solidFill>
                  <a:schemeClr val="accent5">
                    <a:lumMod val="75000"/>
                  </a:schemeClr>
                </a:solidFill>
              </a:rPr>
              <a:t>Planların/senaryoların gözden geçirilmesi</a:t>
            </a:r>
          </a:p>
          <a:p>
            <a:pPr>
              <a:lnSpc>
                <a:spcPct val="150000"/>
              </a:lnSpc>
              <a:buFont typeface="Wingdings" pitchFamily="2" charset="2"/>
              <a:buChar char="v"/>
            </a:pPr>
            <a:r>
              <a:rPr lang="tr-TR" sz="2800" b="1" dirty="0" smtClean="0">
                <a:solidFill>
                  <a:schemeClr val="accent5">
                    <a:lumMod val="75000"/>
                  </a:schemeClr>
                </a:solidFill>
              </a:rPr>
              <a:t>Uygun olan senaryonun uygulamaya konması</a:t>
            </a:r>
            <a:endParaRPr lang="tr-TR"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Metin kutusu"/>
          <p:cNvSpPr txBox="1"/>
          <p:nvPr/>
        </p:nvSpPr>
        <p:spPr>
          <a:xfrm>
            <a:off x="1928794" y="928670"/>
            <a:ext cx="5429288" cy="461665"/>
          </a:xfrm>
          <a:prstGeom prst="rect">
            <a:avLst/>
          </a:prstGeom>
          <a:noFill/>
        </p:spPr>
        <p:txBody>
          <a:bodyPr wrap="square" rtlCol="0">
            <a:spAutoFit/>
          </a:bodyPr>
          <a:lstStyle/>
          <a:p>
            <a:r>
              <a:rPr lang="tr-TR" sz="2400" b="1" dirty="0" smtClean="0">
                <a:solidFill>
                  <a:srgbClr val="C00000"/>
                </a:solidFill>
                <a:latin typeface="Arial Narrow" pitchFamily="34" charset="0"/>
              </a:rPr>
              <a:t>4 – DIŞ YARDIM EVRESİ</a:t>
            </a:r>
            <a:endParaRPr lang="tr-TR" sz="2400" b="1" dirty="0">
              <a:solidFill>
                <a:srgbClr val="C00000"/>
              </a:solidFill>
            </a:endParaRPr>
          </a:p>
        </p:txBody>
      </p:sp>
      <p:sp>
        <p:nvSpPr>
          <p:cNvPr id="6" name="5 Dikdörtgen"/>
          <p:cNvSpPr/>
          <p:nvPr/>
        </p:nvSpPr>
        <p:spPr>
          <a:xfrm>
            <a:off x="857224" y="2690336"/>
            <a:ext cx="7572428" cy="2246769"/>
          </a:xfrm>
          <a:prstGeom prst="rect">
            <a:avLst/>
          </a:prstGeom>
        </p:spPr>
        <p:txBody>
          <a:bodyPr wrap="square">
            <a:spAutoFit/>
          </a:bodyPr>
          <a:lstStyle/>
          <a:p>
            <a:pPr>
              <a:buFont typeface="Wingdings" pitchFamily="2" charset="2"/>
              <a:buChar char="ü"/>
            </a:pPr>
            <a:r>
              <a:rPr lang="tr-TR" sz="2800" b="1" dirty="0" smtClean="0">
                <a:solidFill>
                  <a:schemeClr val="accent5">
                    <a:lumMod val="75000"/>
                  </a:schemeClr>
                </a:solidFill>
                <a:latin typeface="Arial Narrow" pitchFamily="34" charset="0"/>
              </a:rPr>
              <a:t>Afet bölgesi ve nüfusunun saptanması</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Hasarın büyüklüğünün saptanması</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Kurtarma – </a:t>
            </a:r>
            <a:r>
              <a:rPr lang="tr-TR" sz="2800" b="1" dirty="0" err="1" smtClean="0">
                <a:solidFill>
                  <a:schemeClr val="accent5">
                    <a:lumMod val="75000"/>
                  </a:schemeClr>
                </a:solidFill>
                <a:latin typeface="Arial Narrow" pitchFamily="34" charset="0"/>
              </a:rPr>
              <a:t>Triaj</a:t>
            </a:r>
            <a:r>
              <a:rPr lang="tr-TR" sz="2800" b="1" dirty="0" smtClean="0">
                <a:solidFill>
                  <a:schemeClr val="accent5">
                    <a:lumMod val="75000"/>
                  </a:schemeClr>
                </a:solidFill>
                <a:latin typeface="Arial Narrow" pitchFamily="34" charset="0"/>
              </a:rPr>
              <a:t> – Şok Giderme</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Geçici yerleşim</a:t>
            </a:r>
          </a:p>
          <a:p>
            <a:r>
              <a:rPr lang="tr-TR" sz="2800" b="1" dirty="0" smtClean="0">
                <a:solidFill>
                  <a:schemeClr val="accent5">
                    <a:lumMod val="75000"/>
                  </a:schemeClr>
                </a:solidFill>
                <a:latin typeface="Arial Narrow" pitchFamily="34" charset="0"/>
              </a:rPr>
              <a:t>	</a:t>
            </a:r>
            <a:r>
              <a:rPr lang="tr-TR" sz="2000" b="1" dirty="0" smtClean="0">
                <a:solidFill>
                  <a:schemeClr val="accent5">
                    <a:lumMod val="75000"/>
                  </a:schemeClr>
                </a:solidFill>
                <a:latin typeface="Arial Narrow" pitchFamily="34" charset="0"/>
              </a:rPr>
              <a:t>(</a:t>
            </a:r>
            <a:r>
              <a:rPr lang="en-US" sz="2000" b="1" dirty="0" smtClean="0">
                <a:solidFill>
                  <a:schemeClr val="accent5">
                    <a:lumMod val="75000"/>
                  </a:schemeClr>
                </a:solidFill>
                <a:latin typeface="Arial Narrow" pitchFamily="34" charset="0"/>
              </a:rPr>
              <a:t>SU, BESİN, BARINAK,  GİYSİ, UYGUN ÇEVRE</a:t>
            </a:r>
            <a:r>
              <a:rPr lang="tr-TR" sz="2000" b="1" dirty="0" smtClean="0">
                <a:solidFill>
                  <a:schemeClr val="accent5">
                    <a:lumMod val="75000"/>
                  </a:schemeClr>
                </a:solidFill>
                <a:latin typeface="Arial Narrow" pitchFamily="34" charset="0"/>
              </a:rPr>
              <a:t>)</a:t>
            </a:r>
            <a:endParaRPr lang="en-US" sz="2000" b="1" dirty="0" smtClean="0">
              <a:solidFill>
                <a:schemeClr val="accent5">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429264"/>
            <a:ext cx="6400800" cy="752468"/>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071670" y="1357298"/>
            <a:ext cx="4714908" cy="523220"/>
          </a:xfrm>
          <a:prstGeom prst="rect">
            <a:avLst/>
          </a:prstGeom>
        </p:spPr>
        <p:txBody>
          <a:bodyPr wrap="square">
            <a:spAutoFit/>
          </a:bodyPr>
          <a:lstStyle/>
          <a:p>
            <a:r>
              <a:rPr lang="tr-TR" sz="2800" b="1" dirty="0" smtClean="0">
                <a:solidFill>
                  <a:srgbClr val="C00000"/>
                </a:solidFill>
                <a:latin typeface="Arial Narrow" pitchFamily="34" charset="0"/>
              </a:rPr>
              <a:t>5 – REHABİLİTASYON EVRESİ</a:t>
            </a:r>
            <a:endParaRPr lang="tr-TR" sz="2800" dirty="0">
              <a:solidFill>
                <a:srgbClr val="C00000"/>
              </a:solidFill>
            </a:endParaRPr>
          </a:p>
        </p:txBody>
      </p:sp>
      <p:sp>
        <p:nvSpPr>
          <p:cNvPr id="6" name="5 Dikdörtgen"/>
          <p:cNvSpPr/>
          <p:nvPr/>
        </p:nvSpPr>
        <p:spPr>
          <a:xfrm>
            <a:off x="1142976" y="2214555"/>
            <a:ext cx="7072362" cy="1508105"/>
          </a:xfrm>
          <a:prstGeom prst="rect">
            <a:avLst/>
          </a:prstGeom>
        </p:spPr>
        <p:txBody>
          <a:bodyPr wrap="square">
            <a:spAutoFit/>
          </a:bodyPr>
          <a:lstStyle/>
          <a:p>
            <a:pPr>
              <a:buFontTx/>
              <a:buNone/>
            </a:pPr>
            <a:r>
              <a:rPr lang="tr-TR" sz="3200" b="1" dirty="0" smtClean="0">
                <a:solidFill>
                  <a:schemeClr val="accent5">
                    <a:lumMod val="75000"/>
                  </a:schemeClr>
                </a:solidFill>
                <a:latin typeface="Arial Narrow" pitchFamily="34" charset="0"/>
              </a:rPr>
              <a:t>Toplumun ve çevrenin olabildiğince hızlı bir şekilde afet öncesi duruma getirilmesi </a:t>
            </a:r>
            <a:r>
              <a:rPr lang="en-US" sz="3200" b="1" dirty="0" smtClean="0">
                <a:solidFill>
                  <a:schemeClr val="accent5">
                    <a:lumMod val="75000"/>
                  </a:schemeClr>
                </a:solidFill>
                <a:latin typeface="Arial Narrow" pitchFamily="34" charset="0"/>
              </a:rPr>
              <a:t>                               </a:t>
            </a:r>
          </a:p>
          <a:p>
            <a:pPr>
              <a:buFontTx/>
              <a:buNone/>
            </a:pPr>
            <a:r>
              <a:rPr lang="en-US" sz="2800" b="1" dirty="0" smtClean="0">
                <a:solidFill>
                  <a:schemeClr val="accent5">
                    <a:lumMod val="75000"/>
                  </a:schemeClr>
                </a:solidFill>
                <a:latin typeface="Arial Narrow" pitchFamily="34" charset="0"/>
              </a:rPr>
              <a:t>   </a:t>
            </a:r>
            <a:r>
              <a:rPr lang="tr-TR" b="1" dirty="0" smtClean="0">
                <a:solidFill>
                  <a:schemeClr val="accent5">
                    <a:lumMod val="75000"/>
                  </a:schemeClr>
                </a:solidFill>
                <a:latin typeface="Arial Narrow" pitchFamily="34" charset="0"/>
              </a:rPr>
              <a:t>(</a:t>
            </a:r>
            <a:r>
              <a:rPr lang="en-US" b="1" dirty="0" smtClean="0">
                <a:solidFill>
                  <a:schemeClr val="accent5">
                    <a:lumMod val="75000"/>
                  </a:schemeClr>
                </a:solidFill>
                <a:latin typeface="Arial Narrow" pitchFamily="34" charset="0"/>
              </a:rPr>
              <a:t>KONUT, ÇEVRE, SAĞLIK, EĞİTİM, EKONOMİ</a:t>
            </a:r>
            <a:r>
              <a:rPr lang="tr-TR" dirty="0" smtClean="0">
                <a:solidFill>
                  <a:schemeClr val="accent5">
                    <a:lumMod val="75000"/>
                  </a:schemeClr>
                </a:solidFill>
                <a:latin typeface="Arial Narrow" pitchFamily="34" charset="0"/>
              </a:rPr>
              <a:t>)</a:t>
            </a:r>
            <a:endParaRPr lang="en-US"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grpSp>
        <p:nvGrpSpPr>
          <p:cNvPr id="5" name="Group 227"/>
          <p:cNvGrpSpPr>
            <a:grpSpLocks/>
          </p:cNvGrpSpPr>
          <p:nvPr/>
        </p:nvGrpSpPr>
        <p:grpSpPr bwMode="auto">
          <a:xfrm>
            <a:off x="3357554" y="1428736"/>
            <a:ext cx="2581275" cy="3143273"/>
            <a:chOff x="2109" y="881"/>
            <a:chExt cx="1626" cy="2022"/>
          </a:xfrm>
        </p:grpSpPr>
        <p:sp>
          <p:nvSpPr>
            <p:cNvPr id="6" name="AutoShape 190"/>
            <p:cNvSpPr>
              <a:spLocks noChangeAspect="1" noChangeArrowheads="1" noTextEdit="1"/>
            </p:cNvSpPr>
            <p:nvPr/>
          </p:nvSpPr>
          <p:spPr bwMode="auto">
            <a:xfrm>
              <a:off x="2109" y="881"/>
              <a:ext cx="1626" cy="2022"/>
            </a:xfrm>
            <a:prstGeom prst="rect">
              <a:avLst/>
            </a:prstGeom>
            <a:noFill/>
            <a:ln w="9525">
              <a:noFill/>
              <a:miter lim="800000"/>
              <a:headEnd/>
              <a:tailEnd/>
            </a:ln>
          </p:spPr>
          <p:txBody>
            <a:bodyPr/>
            <a:lstStyle/>
            <a:p>
              <a:endParaRPr lang="tr-TR"/>
            </a:p>
          </p:txBody>
        </p:sp>
        <p:sp>
          <p:nvSpPr>
            <p:cNvPr id="8" name="Freeform 192"/>
            <p:cNvSpPr>
              <a:spLocks/>
            </p:cNvSpPr>
            <p:nvPr/>
          </p:nvSpPr>
          <p:spPr bwMode="auto">
            <a:xfrm>
              <a:off x="2147" y="905"/>
              <a:ext cx="1554" cy="1214"/>
            </a:xfrm>
            <a:custGeom>
              <a:avLst/>
              <a:gdLst>
                <a:gd name="T0" fmla="*/ 0 w 9327"/>
                <a:gd name="T1" fmla="*/ 1214 h 8503"/>
                <a:gd name="T2" fmla="*/ 0 w 9327"/>
                <a:gd name="T3" fmla="*/ 0 h 8503"/>
                <a:gd name="T4" fmla="*/ 0 w 9327"/>
                <a:gd name="T5" fmla="*/ 0 h 8503"/>
                <a:gd name="T6" fmla="*/ 1554 w 9327"/>
                <a:gd name="T7" fmla="*/ 0 h 8503"/>
                <a:gd name="T8" fmla="*/ 1554 w 9327"/>
                <a:gd name="T9" fmla="*/ 1214 h 8503"/>
                <a:gd name="T10" fmla="*/ 0 w 9327"/>
                <a:gd name="T11" fmla="*/ 1214 h 8503"/>
                <a:gd name="T12" fmla="*/ 0 60000 65536"/>
                <a:gd name="T13" fmla="*/ 0 60000 65536"/>
                <a:gd name="T14" fmla="*/ 0 60000 65536"/>
                <a:gd name="T15" fmla="*/ 0 60000 65536"/>
                <a:gd name="T16" fmla="*/ 0 60000 65536"/>
                <a:gd name="T17" fmla="*/ 0 60000 65536"/>
                <a:gd name="T18" fmla="*/ 0 w 9327"/>
                <a:gd name="T19" fmla="*/ 0 h 8503"/>
                <a:gd name="T20" fmla="*/ 9327 w 9327"/>
                <a:gd name="T21" fmla="*/ 8503 h 8503"/>
              </a:gdLst>
              <a:ahLst/>
              <a:cxnLst>
                <a:cxn ang="T12">
                  <a:pos x="T0" y="T1"/>
                </a:cxn>
                <a:cxn ang="T13">
                  <a:pos x="T2" y="T3"/>
                </a:cxn>
                <a:cxn ang="T14">
                  <a:pos x="T4" y="T5"/>
                </a:cxn>
                <a:cxn ang="T15">
                  <a:pos x="T6" y="T7"/>
                </a:cxn>
                <a:cxn ang="T16">
                  <a:pos x="T8" y="T9"/>
                </a:cxn>
                <a:cxn ang="T17">
                  <a:pos x="T10" y="T11"/>
                </a:cxn>
              </a:cxnLst>
              <a:rect l="T18" t="T19" r="T20" b="T21"/>
              <a:pathLst>
                <a:path w="9327" h="8503">
                  <a:moveTo>
                    <a:pt x="0" y="8503"/>
                  </a:moveTo>
                  <a:lnTo>
                    <a:pt x="0" y="0"/>
                  </a:lnTo>
                  <a:lnTo>
                    <a:pt x="9327" y="0"/>
                  </a:lnTo>
                  <a:lnTo>
                    <a:pt x="9327" y="8503"/>
                  </a:lnTo>
                  <a:lnTo>
                    <a:pt x="0" y="8503"/>
                  </a:lnTo>
                  <a:close/>
                </a:path>
              </a:pathLst>
            </a:custGeom>
            <a:solidFill>
              <a:srgbClr val="7484F6"/>
            </a:solidFill>
            <a:ln w="9525">
              <a:noFill/>
              <a:round/>
              <a:headEnd/>
              <a:tailEnd/>
            </a:ln>
          </p:spPr>
          <p:txBody>
            <a:bodyPr/>
            <a:lstStyle/>
            <a:p>
              <a:endParaRPr lang="tr-TR"/>
            </a:p>
          </p:txBody>
        </p:sp>
        <p:sp>
          <p:nvSpPr>
            <p:cNvPr id="10" name="Rectangle 193"/>
            <p:cNvSpPr>
              <a:spLocks noChangeArrowheads="1"/>
            </p:cNvSpPr>
            <p:nvPr/>
          </p:nvSpPr>
          <p:spPr bwMode="auto">
            <a:xfrm>
              <a:off x="2147" y="2119"/>
              <a:ext cx="1554" cy="776"/>
            </a:xfrm>
            <a:prstGeom prst="rect">
              <a:avLst/>
            </a:prstGeom>
            <a:solidFill>
              <a:srgbClr val="7484F6"/>
            </a:solidFill>
            <a:ln w="9525">
              <a:noFill/>
              <a:miter lim="800000"/>
              <a:headEnd/>
              <a:tailEnd/>
            </a:ln>
          </p:spPr>
          <p:txBody>
            <a:bodyPr/>
            <a:lstStyle/>
            <a:p>
              <a:endParaRPr lang="tr-TR"/>
            </a:p>
          </p:txBody>
        </p:sp>
        <p:sp>
          <p:nvSpPr>
            <p:cNvPr id="11" name="Freeform 194"/>
            <p:cNvSpPr>
              <a:spLocks/>
            </p:cNvSpPr>
            <p:nvPr/>
          </p:nvSpPr>
          <p:spPr bwMode="auto">
            <a:xfrm>
              <a:off x="2147" y="897"/>
              <a:ext cx="1563" cy="12"/>
            </a:xfrm>
            <a:custGeom>
              <a:avLst/>
              <a:gdLst>
                <a:gd name="T0" fmla="*/ 1563 w 9378"/>
                <a:gd name="T1" fmla="*/ 8 h 83"/>
                <a:gd name="T2" fmla="*/ 1555 w 9378"/>
                <a:gd name="T3" fmla="*/ 0 h 83"/>
                <a:gd name="T4" fmla="*/ 0 w 9378"/>
                <a:gd name="T5" fmla="*/ 0 h 83"/>
                <a:gd name="T6" fmla="*/ 0 w 9378"/>
                <a:gd name="T7" fmla="*/ 12 h 83"/>
                <a:gd name="T8" fmla="*/ 1555 w 9378"/>
                <a:gd name="T9" fmla="*/ 12 h 83"/>
                <a:gd name="T10" fmla="*/ 1546 w 9378"/>
                <a:gd name="T11" fmla="*/ 8 h 83"/>
                <a:gd name="T12" fmla="*/ 1563 w 9378"/>
                <a:gd name="T13" fmla="*/ 8 h 83"/>
                <a:gd name="T14" fmla="*/ 1563 w 9378"/>
                <a:gd name="T15" fmla="*/ 0 h 83"/>
                <a:gd name="T16" fmla="*/ 1555 w 9378"/>
                <a:gd name="T17" fmla="*/ 0 h 83"/>
                <a:gd name="T18" fmla="*/ 1563 w 9378"/>
                <a:gd name="T19" fmla="*/ 8 h 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78"/>
                <a:gd name="T31" fmla="*/ 0 h 83"/>
                <a:gd name="T32" fmla="*/ 9378 w 9378"/>
                <a:gd name="T33" fmla="*/ 83 h 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78" h="83">
                  <a:moveTo>
                    <a:pt x="9378" y="55"/>
                  </a:moveTo>
                  <a:lnTo>
                    <a:pt x="9327" y="0"/>
                  </a:lnTo>
                  <a:lnTo>
                    <a:pt x="0" y="0"/>
                  </a:lnTo>
                  <a:lnTo>
                    <a:pt x="0" y="83"/>
                  </a:lnTo>
                  <a:lnTo>
                    <a:pt x="9327" y="83"/>
                  </a:lnTo>
                  <a:lnTo>
                    <a:pt x="9277" y="55"/>
                  </a:lnTo>
                  <a:lnTo>
                    <a:pt x="9378" y="55"/>
                  </a:lnTo>
                  <a:lnTo>
                    <a:pt x="9378" y="0"/>
                  </a:lnTo>
                  <a:lnTo>
                    <a:pt x="9327" y="0"/>
                  </a:lnTo>
                  <a:lnTo>
                    <a:pt x="9378" y="55"/>
                  </a:lnTo>
                  <a:close/>
                </a:path>
              </a:pathLst>
            </a:custGeom>
            <a:solidFill>
              <a:srgbClr val="0E0D0D"/>
            </a:solidFill>
            <a:ln w="9525">
              <a:noFill/>
              <a:round/>
              <a:headEnd/>
              <a:tailEnd/>
            </a:ln>
          </p:spPr>
          <p:txBody>
            <a:bodyPr/>
            <a:lstStyle/>
            <a:p>
              <a:endParaRPr lang="tr-TR"/>
            </a:p>
          </p:txBody>
        </p:sp>
        <p:sp>
          <p:nvSpPr>
            <p:cNvPr id="12" name="Freeform 195"/>
            <p:cNvSpPr>
              <a:spLocks/>
            </p:cNvSpPr>
            <p:nvPr/>
          </p:nvSpPr>
          <p:spPr bwMode="auto">
            <a:xfrm>
              <a:off x="3693" y="905"/>
              <a:ext cx="17" cy="1998"/>
            </a:xfrm>
            <a:custGeom>
              <a:avLst/>
              <a:gdLst>
                <a:gd name="T0" fmla="*/ 8 w 101"/>
                <a:gd name="T1" fmla="*/ 1998 h 13988"/>
                <a:gd name="T2" fmla="*/ 17 w 101"/>
                <a:gd name="T3" fmla="*/ 1990 h 13988"/>
                <a:gd name="T4" fmla="*/ 17 w 101"/>
                <a:gd name="T5" fmla="*/ 0 h 13988"/>
                <a:gd name="T6" fmla="*/ 0 w 101"/>
                <a:gd name="T7" fmla="*/ 0 h 13988"/>
                <a:gd name="T8" fmla="*/ 0 w 101"/>
                <a:gd name="T9" fmla="*/ 1990 h 13988"/>
                <a:gd name="T10" fmla="*/ 8 w 101"/>
                <a:gd name="T11" fmla="*/ 1986 h 13988"/>
                <a:gd name="T12" fmla="*/ 8 w 101"/>
                <a:gd name="T13" fmla="*/ 1998 h 13988"/>
                <a:gd name="T14" fmla="*/ 17 w 101"/>
                <a:gd name="T15" fmla="*/ 1998 h 13988"/>
                <a:gd name="T16" fmla="*/ 17 w 101"/>
                <a:gd name="T17" fmla="*/ 1990 h 13988"/>
                <a:gd name="T18" fmla="*/ 8 w 101"/>
                <a:gd name="T19" fmla="*/ 1998 h 139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13988"/>
                <a:gd name="T32" fmla="*/ 101 w 101"/>
                <a:gd name="T33" fmla="*/ 13988 h 139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13988">
                  <a:moveTo>
                    <a:pt x="50" y="13988"/>
                  </a:moveTo>
                  <a:lnTo>
                    <a:pt x="101" y="13934"/>
                  </a:lnTo>
                  <a:lnTo>
                    <a:pt x="101" y="0"/>
                  </a:lnTo>
                  <a:lnTo>
                    <a:pt x="0" y="0"/>
                  </a:lnTo>
                  <a:lnTo>
                    <a:pt x="0" y="13934"/>
                  </a:lnTo>
                  <a:lnTo>
                    <a:pt x="50" y="13906"/>
                  </a:lnTo>
                  <a:lnTo>
                    <a:pt x="50" y="13988"/>
                  </a:lnTo>
                  <a:lnTo>
                    <a:pt x="101" y="13988"/>
                  </a:lnTo>
                  <a:lnTo>
                    <a:pt x="101" y="13934"/>
                  </a:lnTo>
                  <a:lnTo>
                    <a:pt x="50" y="13988"/>
                  </a:lnTo>
                  <a:close/>
                </a:path>
              </a:pathLst>
            </a:custGeom>
            <a:solidFill>
              <a:srgbClr val="0E0D0D"/>
            </a:solidFill>
            <a:ln w="9525">
              <a:noFill/>
              <a:round/>
              <a:headEnd/>
              <a:tailEnd/>
            </a:ln>
          </p:spPr>
          <p:txBody>
            <a:bodyPr/>
            <a:lstStyle/>
            <a:p>
              <a:endParaRPr lang="tr-TR"/>
            </a:p>
          </p:txBody>
        </p:sp>
        <p:sp>
          <p:nvSpPr>
            <p:cNvPr id="13" name="Freeform 196"/>
            <p:cNvSpPr>
              <a:spLocks/>
            </p:cNvSpPr>
            <p:nvPr/>
          </p:nvSpPr>
          <p:spPr bwMode="auto">
            <a:xfrm>
              <a:off x="2143" y="2891"/>
              <a:ext cx="1558" cy="12"/>
            </a:xfrm>
            <a:custGeom>
              <a:avLst/>
              <a:gdLst>
                <a:gd name="T0" fmla="*/ 0 w 9352"/>
                <a:gd name="T1" fmla="*/ 4 h 82"/>
                <a:gd name="T2" fmla="*/ 4 w 9352"/>
                <a:gd name="T3" fmla="*/ 12 h 82"/>
                <a:gd name="T4" fmla="*/ 1558 w 9352"/>
                <a:gd name="T5" fmla="*/ 12 h 82"/>
                <a:gd name="T6" fmla="*/ 1558 w 9352"/>
                <a:gd name="T7" fmla="*/ 0 h 82"/>
                <a:gd name="T8" fmla="*/ 4 w 9352"/>
                <a:gd name="T9" fmla="*/ 0 h 82"/>
                <a:gd name="T10" fmla="*/ 12 w 9352"/>
                <a:gd name="T11" fmla="*/ 4 h 82"/>
                <a:gd name="T12" fmla="*/ 0 w 9352"/>
                <a:gd name="T13" fmla="*/ 4 h 82"/>
                <a:gd name="T14" fmla="*/ 0 w 9352"/>
                <a:gd name="T15" fmla="*/ 12 h 82"/>
                <a:gd name="T16" fmla="*/ 4 w 9352"/>
                <a:gd name="T17" fmla="*/ 12 h 82"/>
                <a:gd name="T18" fmla="*/ 0 w 9352"/>
                <a:gd name="T19" fmla="*/ 4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2"/>
                <a:gd name="T31" fmla="*/ 0 h 82"/>
                <a:gd name="T32" fmla="*/ 9352 w 9352"/>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2" h="82">
                  <a:moveTo>
                    <a:pt x="0" y="28"/>
                  </a:moveTo>
                  <a:lnTo>
                    <a:pt x="25" y="82"/>
                  </a:lnTo>
                  <a:lnTo>
                    <a:pt x="9352" y="82"/>
                  </a:lnTo>
                  <a:lnTo>
                    <a:pt x="9352" y="0"/>
                  </a:lnTo>
                  <a:lnTo>
                    <a:pt x="25" y="0"/>
                  </a:lnTo>
                  <a:lnTo>
                    <a:pt x="75" y="28"/>
                  </a:lnTo>
                  <a:lnTo>
                    <a:pt x="0" y="28"/>
                  </a:lnTo>
                  <a:lnTo>
                    <a:pt x="0" y="82"/>
                  </a:lnTo>
                  <a:lnTo>
                    <a:pt x="25" y="82"/>
                  </a:lnTo>
                  <a:lnTo>
                    <a:pt x="0" y="28"/>
                  </a:lnTo>
                  <a:close/>
                </a:path>
              </a:pathLst>
            </a:custGeom>
            <a:solidFill>
              <a:srgbClr val="0E0D0D"/>
            </a:solidFill>
            <a:ln w="9525">
              <a:noFill/>
              <a:round/>
              <a:headEnd/>
              <a:tailEnd/>
            </a:ln>
          </p:spPr>
          <p:txBody>
            <a:bodyPr/>
            <a:lstStyle/>
            <a:p>
              <a:endParaRPr lang="tr-TR"/>
            </a:p>
          </p:txBody>
        </p:sp>
        <p:sp>
          <p:nvSpPr>
            <p:cNvPr id="14" name="Freeform 197"/>
            <p:cNvSpPr>
              <a:spLocks/>
            </p:cNvSpPr>
            <p:nvPr/>
          </p:nvSpPr>
          <p:spPr bwMode="auto">
            <a:xfrm>
              <a:off x="2143" y="897"/>
              <a:ext cx="12" cy="1998"/>
            </a:xfrm>
            <a:custGeom>
              <a:avLst/>
              <a:gdLst>
                <a:gd name="T0" fmla="*/ 4 w 75"/>
                <a:gd name="T1" fmla="*/ 0 h 13989"/>
                <a:gd name="T2" fmla="*/ 0 w 75"/>
                <a:gd name="T3" fmla="*/ 8 h 13989"/>
                <a:gd name="T4" fmla="*/ 0 w 75"/>
                <a:gd name="T5" fmla="*/ 1998 h 13989"/>
                <a:gd name="T6" fmla="*/ 12 w 75"/>
                <a:gd name="T7" fmla="*/ 1998 h 13989"/>
                <a:gd name="T8" fmla="*/ 12 w 75"/>
                <a:gd name="T9" fmla="*/ 8 h 13989"/>
                <a:gd name="T10" fmla="*/ 4 w 75"/>
                <a:gd name="T11" fmla="*/ 12 h 13989"/>
                <a:gd name="T12" fmla="*/ 4 w 75"/>
                <a:gd name="T13" fmla="*/ 0 h 13989"/>
                <a:gd name="T14" fmla="*/ 0 w 75"/>
                <a:gd name="T15" fmla="*/ 0 h 13989"/>
                <a:gd name="T16" fmla="*/ 0 w 75"/>
                <a:gd name="T17" fmla="*/ 8 h 13989"/>
                <a:gd name="T18" fmla="*/ 4 w 75"/>
                <a:gd name="T19" fmla="*/ 0 h 139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13989"/>
                <a:gd name="T32" fmla="*/ 75 w 75"/>
                <a:gd name="T33" fmla="*/ 13989 h 139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13989">
                  <a:moveTo>
                    <a:pt x="25" y="0"/>
                  </a:moveTo>
                  <a:lnTo>
                    <a:pt x="0" y="55"/>
                  </a:lnTo>
                  <a:lnTo>
                    <a:pt x="0" y="13989"/>
                  </a:lnTo>
                  <a:lnTo>
                    <a:pt x="75" y="13989"/>
                  </a:lnTo>
                  <a:lnTo>
                    <a:pt x="75" y="55"/>
                  </a:lnTo>
                  <a:lnTo>
                    <a:pt x="25" y="83"/>
                  </a:lnTo>
                  <a:lnTo>
                    <a:pt x="25" y="0"/>
                  </a:lnTo>
                  <a:lnTo>
                    <a:pt x="0" y="0"/>
                  </a:lnTo>
                  <a:lnTo>
                    <a:pt x="0" y="55"/>
                  </a:lnTo>
                  <a:lnTo>
                    <a:pt x="25" y="0"/>
                  </a:lnTo>
                  <a:close/>
                </a:path>
              </a:pathLst>
            </a:custGeom>
            <a:solidFill>
              <a:srgbClr val="0E0D0D"/>
            </a:solidFill>
            <a:ln w="9525">
              <a:noFill/>
              <a:round/>
              <a:headEnd/>
              <a:tailEnd/>
            </a:ln>
          </p:spPr>
          <p:txBody>
            <a:bodyPr/>
            <a:lstStyle/>
            <a:p>
              <a:endParaRPr lang="tr-TR"/>
            </a:p>
          </p:txBody>
        </p:sp>
        <p:sp>
          <p:nvSpPr>
            <p:cNvPr id="15" name="Rectangle 199"/>
            <p:cNvSpPr>
              <a:spLocks noChangeArrowheads="1"/>
            </p:cNvSpPr>
            <p:nvPr/>
          </p:nvSpPr>
          <p:spPr bwMode="auto">
            <a:xfrm>
              <a:off x="2348" y="1111"/>
              <a:ext cx="1206" cy="760"/>
            </a:xfrm>
            <a:prstGeom prst="rect">
              <a:avLst/>
            </a:prstGeom>
            <a:solidFill>
              <a:srgbClr val="FFFFFF"/>
            </a:solidFill>
            <a:ln w="9525">
              <a:noFill/>
              <a:miter lim="800000"/>
              <a:headEnd/>
              <a:tailEnd/>
            </a:ln>
          </p:spPr>
          <p:txBody>
            <a:bodyPr/>
            <a:lstStyle/>
            <a:p>
              <a:endParaRPr lang="tr-TR"/>
            </a:p>
          </p:txBody>
        </p:sp>
        <p:sp>
          <p:nvSpPr>
            <p:cNvPr id="16" name="Freeform 200"/>
            <p:cNvSpPr>
              <a:spLocks/>
            </p:cNvSpPr>
            <p:nvPr/>
          </p:nvSpPr>
          <p:spPr bwMode="auto">
            <a:xfrm>
              <a:off x="2176" y="881"/>
              <a:ext cx="1559" cy="12"/>
            </a:xfrm>
            <a:custGeom>
              <a:avLst/>
              <a:gdLst>
                <a:gd name="T0" fmla="*/ 1559 w 9354"/>
                <a:gd name="T1" fmla="*/ 8 h 82"/>
                <a:gd name="T2" fmla="*/ 1551 w 9354"/>
                <a:gd name="T3" fmla="*/ 0 h 82"/>
                <a:gd name="T4" fmla="*/ 0 w 9354"/>
                <a:gd name="T5" fmla="*/ 0 h 82"/>
                <a:gd name="T6" fmla="*/ 0 w 9354"/>
                <a:gd name="T7" fmla="*/ 12 h 82"/>
                <a:gd name="T8" fmla="*/ 1551 w 9354"/>
                <a:gd name="T9" fmla="*/ 12 h 82"/>
                <a:gd name="T10" fmla="*/ 1546 w 9354"/>
                <a:gd name="T11" fmla="*/ 8 h 82"/>
                <a:gd name="T12" fmla="*/ 1559 w 9354"/>
                <a:gd name="T13" fmla="*/ 8 h 82"/>
                <a:gd name="T14" fmla="*/ 1559 w 9354"/>
                <a:gd name="T15" fmla="*/ 0 h 82"/>
                <a:gd name="T16" fmla="*/ 1551 w 9354"/>
                <a:gd name="T17" fmla="*/ 0 h 82"/>
                <a:gd name="T18" fmla="*/ 1559 w 9354"/>
                <a:gd name="T19" fmla="*/ 8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4"/>
                <a:gd name="T31" fmla="*/ 0 h 82"/>
                <a:gd name="T32" fmla="*/ 9354 w 9354"/>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4" h="82">
                  <a:moveTo>
                    <a:pt x="9354" y="55"/>
                  </a:moveTo>
                  <a:lnTo>
                    <a:pt x="9303" y="0"/>
                  </a:lnTo>
                  <a:lnTo>
                    <a:pt x="0" y="0"/>
                  </a:lnTo>
                  <a:lnTo>
                    <a:pt x="0" y="82"/>
                  </a:lnTo>
                  <a:lnTo>
                    <a:pt x="9303" y="82"/>
                  </a:lnTo>
                  <a:lnTo>
                    <a:pt x="9278" y="55"/>
                  </a:lnTo>
                  <a:lnTo>
                    <a:pt x="9354" y="55"/>
                  </a:lnTo>
                  <a:lnTo>
                    <a:pt x="9354" y="0"/>
                  </a:lnTo>
                  <a:lnTo>
                    <a:pt x="9303" y="0"/>
                  </a:lnTo>
                  <a:lnTo>
                    <a:pt x="9354" y="55"/>
                  </a:lnTo>
                  <a:close/>
                </a:path>
              </a:pathLst>
            </a:custGeom>
            <a:solidFill>
              <a:srgbClr val="0E0D0D"/>
            </a:solidFill>
            <a:ln w="9525">
              <a:noFill/>
              <a:round/>
              <a:headEnd/>
              <a:tailEnd/>
            </a:ln>
          </p:spPr>
          <p:txBody>
            <a:bodyPr/>
            <a:lstStyle/>
            <a:p>
              <a:endParaRPr lang="tr-TR"/>
            </a:p>
          </p:txBody>
        </p:sp>
        <p:sp>
          <p:nvSpPr>
            <p:cNvPr id="17" name="Freeform 201"/>
            <p:cNvSpPr>
              <a:spLocks/>
            </p:cNvSpPr>
            <p:nvPr/>
          </p:nvSpPr>
          <p:spPr bwMode="auto">
            <a:xfrm>
              <a:off x="3722" y="889"/>
              <a:ext cx="13" cy="1998"/>
            </a:xfrm>
            <a:custGeom>
              <a:avLst/>
              <a:gdLst>
                <a:gd name="T0" fmla="*/ 4 w 76"/>
                <a:gd name="T1" fmla="*/ 1998 h 13989"/>
                <a:gd name="T2" fmla="*/ 13 w 76"/>
                <a:gd name="T3" fmla="*/ 1990 h 13989"/>
                <a:gd name="T4" fmla="*/ 13 w 76"/>
                <a:gd name="T5" fmla="*/ 0 h 13989"/>
                <a:gd name="T6" fmla="*/ 0 w 76"/>
                <a:gd name="T7" fmla="*/ 0 h 13989"/>
                <a:gd name="T8" fmla="*/ 0 w 76"/>
                <a:gd name="T9" fmla="*/ 1990 h 13989"/>
                <a:gd name="T10" fmla="*/ 4 w 76"/>
                <a:gd name="T11" fmla="*/ 1986 h 13989"/>
                <a:gd name="T12" fmla="*/ 4 w 76"/>
                <a:gd name="T13" fmla="*/ 1998 h 13989"/>
                <a:gd name="T14" fmla="*/ 13 w 76"/>
                <a:gd name="T15" fmla="*/ 1998 h 13989"/>
                <a:gd name="T16" fmla="*/ 13 w 76"/>
                <a:gd name="T17" fmla="*/ 1990 h 13989"/>
                <a:gd name="T18" fmla="*/ 4 w 76"/>
                <a:gd name="T19" fmla="*/ 1998 h 139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13989"/>
                <a:gd name="T32" fmla="*/ 76 w 76"/>
                <a:gd name="T33" fmla="*/ 13989 h 139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13989">
                  <a:moveTo>
                    <a:pt x="25" y="13989"/>
                  </a:moveTo>
                  <a:lnTo>
                    <a:pt x="76" y="13933"/>
                  </a:lnTo>
                  <a:lnTo>
                    <a:pt x="76" y="0"/>
                  </a:lnTo>
                  <a:lnTo>
                    <a:pt x="0" y="0"/>
                  </a:lnTo>
                  <a:lnTo>
                    <a:pt x="0" y="13933"/>
                  </a:lnTo>
                  <a:lnTo>
                    <a:pt x="25" y="13907"/>
                  </a:lnTo>
                  <a:lnTo>
                    <a:pt x="25" y="13989"/>
                  </a:lnTo>
                  <a:lnTo>
                    <a:pt x="76" y="13989"/>
                  </a:lnTo>
                  <a:lnTo>
                    <a:pt x="76" y="13933"/>
                  </a:lnTo>
                  <a:lnTo>
                    <a:pt x="25" y="13989"/>
                  </a:lnTo>
                  <a:close/>
                </a:path>
              </a:pathLst>
            </a:custGeom>
            <a:solidFill>
              <a:srgbClr val="0E0D0D"/>
            </a:solidFill>
            <a:ln w="9525">
              <a:noFill/>
              <a:round/>
              <a:headEnd/>
              <a:tailEnd/>
            </a:ln>
          </p:spPr>
          <p:txBody>
            <a:bodyPr/>
            <a:lstStyle/>
            <a:p>
              <a:endParaRPr lang="tr-TR"/>
            </a:p>
          </p:txBody>
        </p:sp>
        <p:sp>
          <p:nvSpPr>
            <p:cNvPr id="18" name="Freeform 202"/>
            <p:cNvSpPr>
              <a:spLocks/>
            </p:cNvSpPr>
            <p:nvPr/>
          </p:nvSpPr>
          <p:spPr bwMode="auto">
            <a:xfrm>
              <a:off x="2168" y="2876"/>
              <a:ext cx="1559" cy="11"/>
            </a:xfrm>
            <a:custGeom>
              <a:avLst/>
              <a:gdLst>
                <a:gd name="T0" fmla="*/ 0 w 9352"/>
                <a:gd name="T1" fmla="*/ 3 h 82"/>
                <a:gd name="T2" fmla="*/ 8 w 9352"/>
                <a:gd name="T3" fmla="*/ 11 h 82"/>
                <a:gd name="T4" fmla="*/ 1559 w 9352"/>
                <a:gd name="T5" fmla="*/ 11 h 82"/>
                <a:gd name="T6" fmla="*/ 1559 w 9352"/>
                <a:gd name="T7" fmla="*/ 0 h 82"/>
                <a:gd name="T8" fmla="*/ 8 w 9352"/>
                <a:gd name="T9" fmla="*/ 0 h 82"/>
                <a:gd name="T10" fmla="*/ 13 w 9352"/>
                <a:gd name="T11" fmla="*/ 3 h 82"/>
                <a:gd name="T12" fmla="*/ 0 w 9352"/>
                <a:gd name="T13" fmla="*/ 3 h 82"/>
                <a:gd name="T14" fmla="*/ 0 w 9352"/>
                <a:gd name="T15" fmla="*/ 11 h 82"/>
                <a:gd name="T16" fmla="*/ 8 w 9352"/>
                <a:gd name="T17" fmla="*/ 11 h 82"/>
                <a:gd name="T18" fmla="*/ 0 w 9352"/>
                <a:gd name="T19" fmla="*/ 3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2"/>
                <a:gd name="T31" fmla="*/ 0 h 82"/>
                <a:gd name="T32" fmla="*/ 9352 w 9352"/>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2" h="82">
                  <a:moveTo>
                    <a:pt x="0" y="26"/>
                  </a:moveTo>
                  <a:lnTo>
                    <a:pt x="49" y="82"/>
                  </a:lnTo>
                  <a:lnTo>
                    <a:pt x="9352" y="82"/>
                  </a:lnTo>
                  <a:lnTo>
                    <a:pt x="9352" y="0"/>
                  </a:lnTo>
                  <a:lnTo>
                    <a:pt x="49" y="0"/>
                  </a:lnTo>
                  <a:lnTo>
                    <a:pt x="75" y="26"/>
                  </a:lnTo>
                  <a:lnTo>
                    <a:pt x="0" y="26"/>
                  </a:lnTo>
                  <a:lnTo>
                    <a:pt x="0" y="82"/>
                  </a:lnTo>
                  <a:lnTo>
                    <a:pt x="49" y="82"/>
                  </a:lnTo>
                  <a:lnTo>
                    <a:pt x="0" y="26"/>
                  </a:lnTo>
                  <a:close/>
                </a:path>
              </a:pathLst>
            </a:custGeom>
            <a:solidFill>
              <a:srgbClr val="0E0D0D"/>
            </a:solidFill>
            <a:ln w="9525">
              <a:noFill/>
              <a:round/>
              <a:headEnd/>
              <a:tailEnd/>
            </a:ln>
          </p:spPr>
          <p:txBody>
            <a:bodyPr/>
            <a:lstStyle/>
            <a:p>
              <a:endParaRPr lang="tr-TR"/>
            </a:p>
          </p:txBody>
        </p:sp>
        <p:sp>
          <p:nvSpPr>
            <p:cNvPr id="19" name="Freeform 203"/>
            <p:cNvSpPr>
              <a:spLocks/>
            </p:cNvSpPr>
            <p:nvPr/>
          </p:nvSpPr>
          <p:spPr bwMode="auto">
            <a:xfrm>
              <a:off x="2168" y="881"/>
              <a:ext cx="12" cy="1998"/>
            </a:xfrm>
            <a:custGeom>
              <a:avLst/>
              <a:gdLst>
                <a:gd name="T0" fmla="*/ 8 w 75"/>
                <a:gd name="T1" fmla="*/ 0 h 13988"/>
                <a:gd name="T2" fmla="*/ 0 w 75"/>
                <a:gd name="T3" fmla="*/ 8 h 13988"/>
                <a:gd name="T4" fmla="*/ 0 w 75"/>
                <a:gd name="T5" fmla="*/ 1998 h 13988"/>
                <a:gd name="T6" fmla="*/ 12 w 75"/>
                <a:gd name="T7" fmla="*/ 1998 h 13988"/>
                <a:gd name="T8" fmla="*/ 12 w 75"/>
                <a:gd name="T9" fmla="*/ 8 h 13988"/>
                <a:gd name="T10" fmla="*/ 8 w 75"/>
                <a:gd name="T11" fmla="*/ 12 h 13988"/>
                <a:gd name="T12" fmla="*/ 8 w 75"/>
                <a:gd name="T13" fmla="*/ 0 h 13988"/>
                <a:gd name="T14" fmla="*/ 0 w 75"/>
                <a:gd name="T15" fmla="*/ 0 h 13988"/>
                <a:gd name="T16" fmla="*/ 0 w 75"/>
                <a:gd name="T17" fmla="*/ 8 h 13988"/>
                <a:gd name="T18" fmla="*/ 8 w 75"/>
                <a:gd name="T19" fmla="*/ 0 h 139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13988"/>
                <a:gd name="T32" fmla="*/ 75 w 75"/>
                <a:gd name="T33" fmla="*/ 13988 h 139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13988">
                  <a:moveTo>
                    <a:pt x="49" y="0"/>
                  </a:moveTo>
                  <a:lnTo>
                    <a:pt x="0" y="55"/>
                  </a:lnTo>
                  <a:lnTo>
                    <a:pt x="0" y="13988"/>
                  </a:lnTo>
                  <a:lnTo>
                    <a:pt x="75" y="13988"/>
                  </a:lnTo>
                  <a:lnTo>
                    <a:pt x="75" y="55"/>
                  </a:lnTo>
                  <a:lnTo>
                    <a:pt x="49" y="82"/>
                  </a:lnTo>
                  <a:lnTo>
                    <a:pt x="49" y="0"/>
                  </a:lnTo>
                  <a:lnTo>
                    <a:pt x="0" y="0"/>
                  </a:lnTo>
                  <a:lnTo>
                    <a:pt x="0" y="55"/>
                  </a:lnTo>
                  <a:lnTo>
                    <a:pt x="49" y="0"/>
                  </a:lnTo>
                  <a:close/>
                </a:path>
              </a:pathLst>
            </a:custGeom>
            <a:solidFill>
              <a:srgbClr val="0E0D0D"/>
            </a:solidFill>
            <a:ln w="9525">
              <a:noFill/>
              <a:round/>
              <a:headEnd/>
              <a:tailEnd/>
            </a:ln>
          </p:spPr>
          <p:txBody>
            <a:bodyPr/>
            <a:lstStyle/>
            <a:p>
              <a:endParaRPr lang="tr-TR"/>
            </a:p>
          </p:txBody>
        </p:sp>
        <p:sp>
          <p:nvSpPr>
            <p:cNvPr id="20" name="Freeform 204"/>
            <p:cNvSpPr>
              <a:spLocks/>
            </p:cNvSpPr>
            <p:nvPr/>
          </p:nvSpPr>
          <p:spPr bwMode="auto">
            <a:xfrm>
              <a:off x="2109" y="940"/>
              <a:ext cx="131" cy="71"/>
            </a:xfrm>
            <a:custGeom>
              <a:avLst/>
              <a:gdLst>
                <a:gd name="T0" fmla="*/ 17 w 784"/>
                <a:gd name="T1" fmla="*/ 0 h 495"/>
                <a:gd name="T2" fmla="*/ 131 w 784"/>
                <a:gd name="T3" fmla="*/ 0 h 495"/>
                <a:gd name="T4" fmla="*/ 131 w 784"/>
                <a:gd name="T5" fmla="*/ 71 h 495"/>
                <a:gd name="T6" fmla="*/ 17 w 784"/>
                <a:gd name="T7" fmla="*/ 71 h 495"/>
                <a:gd name="T8" fmla="*/ 13 w 784"/>
                <a:gd name="T9" fmla="*/ 71 h 495"/>
                <a:gd name="T10" fmla="*/ 8 w 784"/>
                <a:gd name="T11" fmla="*/ 71 h 495"/>
                <a:gd name="T12" fmla="*/ 8 w 784"/>
                <a:gd name="T13" fmla="*/ 71 h 495"/>
                <a:gd name="T14" fmla="*/ 4 w 784"/>
                <a:gd name="T15" fmla="*/ 67 h 495"/>
                <a:gd name="T16" fmla="*/ 4 w 784"/>
                <a:gd name="T17" fmla="*/ 67 h 495"/>
                <a:gd name="T18" fmla="*/ 0 w 784"/>
                <a:gd name="T19" fmla="*/ 63 h 495"/>
                <a:gd name="T20" fmla="*/ 0 w 784"/>
                <a:gd name="T21" fmla="*/ 63 h 495"/>
                <a:gd name="T22" fmla="*/ 0 w 784"/>
                <a:gd name="T23" fmla="*/ 59 h 495"/>
                <a:gd name="T24" fmla="*/ 0 w 784"/>
                <a:gd name="T25" fmla="*/ 16 h 495"/>
                <a:gd name="T26" fmla="*/ 0 w 784"/>
                <a:gd name="T27" fmla="*/ 12 h 495"/>
                <a:gd name="T28" fmla="*/ 0 w 784"/>
                <a:gd name="T29" fmla="*/ 8 h 495"/>
                <a:gd name="T30" fmla="*/ 4 w 784"/>
                <a:gd name="T31" fmla="*/ 8 h 495"/>
                <a:gd name="T32" fmla="*/ 4 w 784"/>
                <a:gd name="T33" fmla="*/ 4 h 495"/>
                <a:gd name="T34" fmla="*/ 8 w 784"/>
                <a:gd name="T35" fmla="*/ 4 h 495"/>
                <a:gd name="T36" fmla="*/ 8 w 784"/>
                <a:gd name="T37" fmla="*/ 0 h 495"/>
                <a:gd name="T38" fmla="*/ 13 w 784"/>
                <a:gd name="T39" fmla="*/ 0 h 495"/>
                <a:gd name="T40" fmla="*/ 17 w 784"/>
                <a:gd name="T41" fmla="*/ 0 h 4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5"/>
                <a:gd name="T65" fmla="*/ 784 w 784"/>
                <a:gd name="T66" fmla="*/ 495 h 4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5">
                  <a:moveTo>
                    <a:pt x="101" y="0"/>
                  </a:moveTo>
                  <a:lnTo>
                    <a:pt x="784" y="0"/>
                  </a:lnTo>
                  <a:lnTo>
                    <a:pt x="784" y="495"/>
                  </a:lnTo>
                  <a:lnTo>
                    <a:pt x="101" y="495"/>
                  </a:lnTo>
                  <a:lnTo>
                    <a:pt x="75" y="495"/>
                  </a:lnTo>
                  <a:lnTo>
                    <a:pt x="50" y="495"/>
                  </a:lnTo>
                  <a:lnTo>
                    <a:pt x="24" y="467"/>
                  </a:lnTo>
                  <a:lnTo>
                    <a:pt x="0" y="439"/>
                  </a:lnTo>
                  <a:lnTo>
                    <a:pt x="0" y="412"/>
                  </a:lnTo>
                  <a:lnTo>
                    <a:pt x="0" y="110"/>
                  </a:lnTo>
                  <a:lnTo>
                    <a:pt x="0" y="83"/>
                  </a:lnTo>
                  <a:lnTo>
                    <a:pt x="0" y="56"/>
                  </a:lnTo>
                  <a:lnTo>
                    <a:pt x="24" y="56"/>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1" name="Freeform 205"/>
            <p:cNvSpPr>
              <a:spLocks/>
            </p:cNvSpPr>
            <p:nvPr/>
          </p:nvSpPr>
          <p:spPr bwMode="auto">
            <a:xfrm>
              <a:off x="2122" y="952"/>
              <a:ext cx="8" cy="51"/>
            </a:xfrm>
            <a:custGeom>
              <a:avLst/>
              <a:gdLst>
                <a:gd name="T0" fmla="*/ 8 w 51"/>
                <a:gd name="T1" fmla="*/ 23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3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3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4"/>
                  </a:moveTo>
                  <a:lnTo>
                    <a:pt x="51" y="137"/>
                  </a:lnTo>
                  <a:lnTo>
                    <a:pt x="51" y="110"/>
                  </a:lnTo>
                  <a:lnTo>
                    <a:pt x="26" y="82"/>
                  </a:lnTo>
                  <a:lnTo>
                    <a:pt x="26" y="54"/>
                  </a:lnTo>
                  <a:lnTo>
                    <a:pt x="26" y="27"/>
                  </a:lnTo>
                  <a:lnTo>
                    <a:pt x="26" y="0"/>
                  </a:lnTo>
                  <a:lnTo>
                    <a:pt x="0" y="0"/>
                  </a:lnTo>
                  <a:lnTo>
                    <a:pt x="0" y="27"/>
                  </a:lnTo>
                  <a:lnTo>
                    <a:pt x="0" y="54"/>
                  </a:lnTo>
                  <a:lnTo>
                    <a:pt x="0" y="82"/>
                  </a:lnTo>
                  <a:lnTo>
                    <a:pt x="0" y="110"/>
                  </a:lnTo>
                  <a:lnTo>
                    <a:pt x="0" y="137"/>
                  </a:lnTo>
                  <a:lnTo>
                    <a:pt x="0" y="164"/>
                  </a:lnTo>
                  <a:lnTo>
                    <a:pt x="0" y="219"/>
                  </a:lnTo>
                  <a:lnTo>
                    <a:pt x="0" y="247"/>
                  </a:lnTo>
                  <a:lnTo>
                    <a:pt x="0" y="274"/>
                  </a:lnTo>
                  <a:lnTo>
                    <a:pt x="0" y="302"/>
                  </a:lnTo>
                  <a:lnTo>
                    <a:pt x="0" y="329"/>
                  </a:lnTo>
                  <a:lnTo>
                    <a:pt x="0" y="356"/>
                  </a:lnTo>
                  <a:lnTo>
                    <a:pt x="26" y="356"/>
                  </a:lnTo>
                  <a:lnTo>
                    <a:pt x="26" y="329"/>
                  </a:lnTo>
                  <a:lnTo>
                    <a:pt x="26" y="302"/>
                  </a:lnTo>
                  <a:lnTo>
                    <a:pt x="26" y="274"/>
                  </a:lnTo>
                  <a:lnTo>
                    <a:pt x="51" y="247"/>
                  </a:lnTo>
                  <a:lnTo>
                    <a:pt x="51" y="219"/>
                  </a:lnTo>
                  <a:lnTo>
                    <a:pt x="51" y="164"/>
                  </a:lnTo>
                  <a:close/>
                </a:path>
              </a:pathLst>
            </a:custGeom>
            <a:solidFill>
              <a:srgbClr val="FFFFFF"/>
            </a:solidFill>
            <a:ln w="9525">
              <a:noFill/>
              <a:round/>
              <a:headEnd/>
              <a:tailEnd/>
            </a:ln>
          </p:spPr>
          <p:txBody>
            <a:bodyPr/>
            <a:lstStyle/>
            <a:p>
              <a:endParaRPr lang="tr-TR"/>
            </a:p>
          </p:txBody>
        </p:sp>
        <p:sp>
          <p:nvSpPr>
            <p:cNvPr id="22" name="Freeform 206"/>
            <p:cNvSpPr>
              <a:spLocks/>
            </p:cNvSpPr>
            <p:nvPr/>
          </p:nvSpPr>
          <p:spPr bwMode="auto">
            <a:xfrm>
              <a:off x="2109" y="1120"/>
              <a:ext cx="131" cy="71"/>
            </a:xfrm>
            <a:custGeom>
              <a:avLst/>
              <a:gdLst>
                <a:gd name="T0" fmla="*/ 17 w 784"/>
                <a:gd name="T1" fmla="*/ 0 h 493"/>
                <a:gd name="T2" fmla="*/ 131 w 784"/>
                <a:gd name="T3" fmla="*/ 0 h 493"/>
                <a:gd name="T4" fmla="*/ 131 w 784"/>
                <a:gd name="T5" fmla="*/ 71 h 493"/>
                <a:gd name="T6" fmla="*/ 17 w 784"/>
                <a:gd name="T7" fmla="*/ 71 h 493"/>
                <a:gd name="T8" fmla="*/ 13 w 784"/>
                <a:gd name="T9" fmla="*/ 71 h 493"/>
                <a:gd name="T10" fmla="*/ 8 w 784"/>
                <a:gd name="T11" fmla="*/ 71 h 493"/>
                <a:gd name="T12" fmla="*/ 8 w 784"/>
                <a:gd name="T13" fmla="*/ 67 h 493"/>
                <a:gd name="T14" fmla="*/ 4 w 784"/>
                <a:gd name="T15" fmla="*/ 67 h 493"/>
                <a:gd name="T16" fmla="*/ 4 w 784"/>
                <a:gd name="T17" fmla="*/ 63 h 493"/>
                <a:gd name="T18" fmla="*/ 0 w 784"/>
                <a:gd name="T19" fmla="*/ 63 h 493"/>
                <a:gd name="T20" fmla="*/ 0 w 784"/>
                <a:gd name="T21" fmla="*/ 59 h 493"/>
                <a:gd name="T22" fmla="*/ 0 w 784"/>
                <a:gd name="T23" fmla="*/ 55 h 493"/>
                <a:gd name="T24" fmla="*/ 0 w 784"/>
                <a:gd name="T25" fmla="*/ 12 h 493"/>
                <a:gd name="T26" fmla="*/ 0 w 784"/>
                <a:gd name="T27" fmla="*/ 8 h 493"/>
                <a:gd name="T28" fmla="*/ 0 w 784"/>
                <a:gd name="T29" fmla="*/ 8 h 493"/>
                <a:gd name="T30" fmla="*/ 4 w 784"/>
                <a:gd name="T31" fmla="*/ 4 h 493"/>
                <a:gd name="T32" fmla="*/ 4 w 784"/>
                <a:gd name="T33" fmla="*/ 4 h 493"/>
                <a:gd name="T34" fmla="*/ 8 w 784"/>
                <a:gd name="T35" fmla="*/ 0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5"/>
                  </a:lnTo>
                  <a:lnTo>
                    <a:pt x="24" y="465"/>
                  </a:lnTo>
                  <a:lnTo>
                    <a:pt x="24" y="439"/>
                  </a:lnTo>
                  <a:lnTo>
                    <a:pt x="0" y="439"/>
                  </a:lnTo>
                  <a:lnTo>
                    <a:pt x="0" y="411"/>
                  </a:lnTo>
                  <a:lnTo>
                    <a:pt x="0" y="383"/>
                  </a:lnTo>
                  <a:lnTo>
                    <a:pt x="0" y="82"/>
                  </a:lnTo>
                  <a:lnTo>
                    <a:pt x="0" y="54"/>
                  </a:lnTo>
                  <a:lnTo>
                    <a:pt x="24" y="26"/>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3" name="Freeform 207"/>
            <p:cNvSpPr>
              <a:spLocks/>
            </p:cNvSpPr>
            <p:nvPr/>
          </p:nvSpPr>
          <p:spPr bwMode="auto">
            <a:xfrm>
              <a:off x="2122" y="1128"/>
              <a:ext cx="8" cy="55"/>
            </a:xfrm>
            <a:custGeom>
              <a:avLst/>
              <a:gdLst>
                <a:gd name="T0" fmla="*/ 8 w 51"/>
                <a:gd name="T1" fmla="*/ 27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7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7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2"/>
                  </a:moveTo>
                  <a:lnTo>
                    <a:pt x="51" y="165"/>
                  </a:lnTo>
                  <a:lnTo>
                    <a:pt x="51" y="109"/>
                  </a:lnTo>
                  <a:lnTo>
                    <a:pt x="26" y="83"/>
                  </a:lnTo>
                  <a:lnTo>
                    <a:pt x="26" y="55"/>
                  </a:lnTo>
                  <a:lnTo>
                    <a:pt x="26" y="28"/>
                  </a:lnTo>
                  <a:lnTo>
                    <a:pt x="26" y="0"/>
                  </a:lnTo>
                  <a:lnTo>
                    <a:pt x="0" y="0"/>
                  </a:lnTo>
                  <a:lnTo>
                    <a:pt x="0" y="28"/>
                  </a:lnTo>
                  <a:lnTo>
                    <a:pt x="0" y="55"/>
                  </a:lnTo>
                  <a:lnTo>
                    <a:pt x="0" y="83"/>
                  </a:lnTo>
                  <a:lnTo>
                    <a:pt x="0" y="109"/>
                  </a:lnTo>
                  <a:lnTo>
                    <a:pt x="0" y="165"/>
                  </a:lnTo>
                  <a:lnTo>
                    <a:pt x="0" y="192"/>
                  </a:lnTo>
                  <a:lnTo>
                    <a:pt x="0" y="220"/>
                  </a:lnTo>
                  <a:lnTo>
                    <a:pt x="0" y="274"/>
                  </a:lnTo>
                  <a:lnTo>
                    <a:pt x="0" y="302"/>
                  </a:lnTo>
                  <a:lnTo>
                    <a:pt x="0" y="329"/>
                  </a:lnTo>
                  <a:lnTo>
                    <a:pt x="0" y="357"/>
                  </a:lnTo>
                  <a:lnTo>
                    <a:pt x="0" y="385"/>
                  </a:lnTo>
                  <a:lnTo>
                    <a:pt x="26" y="385"/>
                  </a:lnTo>
                  <a:lnTo>
                    <a:pt x="26" y="357"/>
                  </a:lnTo>
                  <a:lnTo>
                    <a:pt x="26" y="329"/>
                  </a:lnTo>
                  <a:lnTo>
                    <a:pt x="26" y="302"/>
                  </a:lnTo>
                  <a:lnTo>
                    <a:pt x="51" y="274"/>
                  </a:lnTo>
                  <a:lnTo>
                    <a:pt x="51" y="220"/>
                  </a:lnTo>
                  <a:lnTo>
                    <a:pt x="51" y="192"/>
                  </a:lnTo>
                  <a:close/>
                </a:path>
              </a:pathLst>
            </a:custGeom>
            <a:solidFill>
              <a:srgbClr val="FFFFFF"/>
            </a:solidFill>
            <a:ln w="9525">
              <a:noFill/>
              <a:round/>
              <a:headEnd/>
              <a:tailEnd/>
            </a:ln>
          </p:spPr>
          <p:txBody>
            <a:bodyPr/>
            <a:lstStyle/>
            <a:p>
              <a:endParaRPr lang="tr-TR"/>
            </a:p>
          </p:txBody>
        </p:sp>
        <p:sp>
          <p:nvSpPr>
            <p:cNvPr id="24" name="Freeform 208"/>
            <p:cNvSpPr>
              <a:spLocks/>
            </p:cNvSpPr>
            <p:nvPr/>
          </p:nvSpPr>
          <p:spPr bwMode="auto">
            <a:xfrm>
              <a:off x="2109" y="1296"/>
              <a:ext cx="131" cy="71"/>
            </a:xfrm>
            <a:custGeom>
              <a:avLst/>
              <a:gdLst>
                <a:gd name="T0" fmla="*/ 17 w 784"/>
                <a:gd name="T1" fmla="*/ 0 h 495"/>
                <a:gd name="T2" fmla="*/ 131 w 784"/>
                <a:gd name="T3" fmla="*/ 0 h 495"/>
                <a:gd name="T4" fmla="*/ 131 w 784"/>
                <a:gd name="T5" fmla="*/ 71 h 495"/>
                <a:gd name="T6" fmla="*/ 17 w 784"/>
                <a:gd name="T7" fmla="*/ 71 h 495"/>
                <a:gd name="T8" fmla="*/ 13 w 784"/>
                <a:gd name="T9" fmla="*/ 71 h 495"/>
                <a:gd name="T10" fmla="*/ 8 w 784"/>
                <a:gd name="T11" fmla="*/ 71 h 495"/>
                <a:gd name="T12" fmla="*/ 8 w 784"/>
                <a:gd name="T13" fmla="*/ 71 h 495"/>
                <a:gd name="T14" fmla="*/ 4 w 784"/>
                <a:gd name="T15" fmla="*/ 67 h 495"/>
                <a:gd name="T16" fmla="*/ 4 w 784"/>
                <a:gd name="T17" fmla="*/ 67 h 495"/>
                <a:gd name="T18" fmla="*/ 0 w 784"/>
                <a:gd name="T19" fmla="*/ 63 h 495"/>
                <a:gd name="T20" fmla="*/ 0 w 784"/>
                <a:gd name="T21" fmla="*/ 63 h 495"/>
                <a:gd name="T22" fmla="*/ 0 w 784"/>
                <a:gd name="T23" fmla="*/ 59 h 495"/>
                <a:gd name="T24" fmla="*/ 0 w 784"/>
                <a:gd name="T25" fmla="*/ 16 h 495"/>
                <a:gd name="T26" fmla="*/ 0 w 784"/>
                <a:gd name="T27" fmla="*/ 12 h 495"/>
                <a:gd name="T28" fmla="*/ 0 w 784"/>
                <a:gd name="T29" fmla="*/ 8 h 495"/>
                <a:gd name="T30" fmla="*/ 4 w 784"/>
                <a:gd name="T31" fmla="*/ 8 h 495"/>
                <a:gd name="T32" fmla="*/ 4 w 784"/>
                <a:gd name="T33" fmla="*/ 4 h 495"/>
                <a:gd name="T34" fmla="*/ 8 w 784"/>
                <a:gd name="T35" fmla="*/ 4 h 495"/>
                <a:gd name="T36" fmla="*/ 8 w 784"/>
                <a:gd name="T37" fmla="*/ 4 h 495"/>
                <a:gd name="T38" fmla="*/ 13 w 784"/>
                <a:gd name="T39" fmla="*/ 4 h 495"/>
                <a:gd name="T40" fmla="*/ 17 w 784"/>
                <a:gd name="T41" fmla="*/ 0 h 4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5"/>
                <a:gd name="T65" fmla="*/ 784 w 784"/>
                <a:gd name="T66" fmla="*/ 495 h 4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5">
                  <a:moveTo>
                    <a:pt x="101" y="0"/>
                  </a:moveTo>
                  <a:lnTo>
                    <a:pt x="784" y="0"/>
                  </a:lnTo>
                  <a:lnTo>
                    <a:pt x="784" y="495"/>
                  </a:lnTo>
                  <a:lnTo>
                    <a:pt x="101" y="495"/>
                  </a:lnTo>
                  <a:lnTo>
                    <a:pt x="75" y="495"/>
                  </a:lnTo>
                  <a:lnTo>
                    <a:pt x="50" y="495"/>
                  </a:lnTo>
                  <a:lnTo>
                    <a:pt x="24" y="467"/>
                  </a:lnTo>
                  <a:lnTo>
                    <a:pt x="0" y="439"/>
                  </a:lnTo>
                  <a:lnTo>
                    <a:pt x="0" y="412"/>
                  </a:lnTo>
                  <a:lnTo>
                    <a:pt x="0" y="110"/>
                  </a:lnTo>
                  <a:lnTo>
                    <a:pt x="0" y="83"/>
                  </a:lnTo>
                  <a:lnTo>
                    <a:pt x="0" y="56"/>
                  </a:lnTo>
                  <a:lnTo>
                    <a:pt x="24" y="56"/>
                  </a:lnTo>
                  <a:lnTo>
                    <a:pt x="24" y="28"/>
                  </a:lnTo>
                  <a:lnTo>
                    <a:pt x="50" y="28"/>
                  </a:lnTo>
                  <a:lnTo>
                    <a:pt x="75" y="28"/>
                  </a:lnTo>
                  <a:lnTo>
                    <a:pt x="101" y="0"/>
                  </a:lnTo>
                  <a:close/>
                </a:path>
              </a:pathLst>
            </a:custGeom>
            <a:solidFill>
              <a:srgbClr val="0E0D0D"/>
            </a:solidFill>
            <a:ln w="9525">
              <a:noFill/>
              <a:round/>
              <a:headEnd/>
              <a:tailEnd/>
            </a:ln>
          </p:spPr>
          <p:txBody>
            <a:bodyPr/>
            <a:lstStyle/>
            <a:p>
              <a:endParaRPr lang="tr-TR"/>
            </a:p>
          </p:txBody>
        </p:sp>
        <p:sp>
          <p:nvSpPr>
            <p:cNvPr id="25" name="Freeform 209"/>
            <p:cNvSpPr>
              <a:spLocks/>
            </p:cNvSpPr>
            <p:nvPr/>
          </p:nvSpPr>
          <p:spPr bwMode="auto">
            <a:xfrm>
              <a:off x="2122" y="1308"/>
              <a:ext cx="8" cy="55"/>
            </a:xfrm>
            <a:custGeom>
              <a:avLst/>
              <a:gdLst>
                <a:gd name="T0" fmla="*/ 8 w 51"/>
                <a:gd name="T1" fmla="*/ 28 h 384"/>
                <a:gd name="T2" fmla="*/ 8 w 51"/>
                <a:gd name="T3" fmla="*/ 20 h 384"/>
                <a:gd name="T4" fmla="*/ 8 w 51"/>
                <a:gd name="T5" fmla="*/ 16 h 384"/>
                <a:gd name="T6" fmla="*/ 4 w 51"/>
                <a:gd name="T7" fmla="*/ 12 h 384"/>
                <a:gd name="T8" fmla="*/ 4 w 51"/>
                <a:gd name="T9" fmla="*/ 8 h 384"/>
                <a:gd name="T10" fmla="*/ 4 w 51"/>
                <a:gd name="T11" fmla="*/ 4 h 384"/>
                <a:gd name="T12" fmla="*/ 4 w 51"/>
                <a:gd name="T13" fmla="*/ 0 h 384"/>
                <a:gd name="T14" fmla="*/ 4 w 51"/>
                <a:gd name="T15" fmla="*/ 0 h 384"/>
                <a:gd name="T16" fmla="*/ 4 w 51"/>
                <a:gd name="T17" fmla="*/ 0 h 384"/>
                <a:gd name="T18" fmla="*/ 0 w 51"/>
                <a:gd name="T19" fmla="*/ 0 h 384"/>
                <a:gd name="T20" fmla="*/ 0 w 51"/>
                <a:gd name="T21" fmla="*/ 0 h 384"/>
                <a:gd name="T22" fmla="*/ 0 w 51"/>
                <a:gd name="T23" fmla="*/ 4 h 384"/>
                <a:gd name="T24" fmla="*/ 0 w 51"/>
                <a:gd name="T25" fmla="*/ 8 h 384"/>
                <a:gd name="T26" fmla="*/ 0 w 51"/>
                <a:gd name="T27" fmla="*/ 12 h 384"/>
                <a:gd name="T28" fmla="*/ 0 w 51"/>
                <a:gd name="T29" fmla="*/ 16 h 384"/>
                <a:gd name="T30" fmla="*/ 0 w 51"/>
                <a:gd name="T31" fmla="*/ 20 h 384"/>
                <a:gd name="T32" fmla="*/ 0 w 51"/>
                <a:gd name="T33" fmla="*/ 28 h 384"/>
                <a:gd name="T34" fmla="*/ 0 w 51"/>
                <a:gd name="T35" fmla="*/ 31 h 384"/>
                <a:gd name="T36" fmla="*/ 0 w 51"/>
                <a:gd name="T37" fmla="*/ 35 h 384"/>
                <a:gd name="T38" fmla="*/ 0 w 51"/>
                <a:gd name="T39" fmla="*/ 43 h 384"/>
                <a:gd name="T40" fmla="*/ 0 w 51"/>
                <a:gd name="T41" fmla="*/ 43 h 384"/>
                <a:gd name="T42" fmla="*/ 0 w 51"/>
                <a:gd name="T43" fmla="*/ 47 h 384"/>
                <a:gd name="T44" fmla="*/ 0 w 51"/>
                <a:gd name="T45" fmla="*/ 51 h 384"/>
                <a:gd name="T46" fmla="*/ 0 w 51"/>
                <a:gd name="T47" fmla="*/ 51 h 384"/>
                <a:gd name="T48" fmla="*/ 4 w 51"/>
                <a:gd name="T49" fmla="*/ 55 h 384"/>
                <a:gd name="T50" fmla="*/ 4 w 51"/>
                <a:gd name="T51" fmla="*/ 51 h 384"/>
                <a:gd name="T52" fmla="*/ 4 w 51"/>
                <a:gd name="T53" fmla="*/ 51 h 384"/>
                <a:gd name="T54" fmla="*/ 4 w 51"/>
                <a:gd name="T55" fmla="*/ 47 h 384"/>
                <a:gd name="T56" fmla="*/ 4 w 51"/>
                <a:gd name="T57" fmla="*/ 43 h 384"/>
                <a:gd name="T58" fmla="*/ 4 w 51"/>
                <a:gd name="T59" fmla="*/ 43 h 384"/>
                <a:gd name="T60" fmla="*/ 8 w 51"/>
                <a:gd name="T61" fmla="*/ 35 h 384"/>
                <a:gd name="T62" fmla="*/ 8 w 51"/>
                <a:gd name="T63" fmla="*/ 31 h 384"/>
                <a:gd name="T64" fmla="*/ 8 w 51"/>
                <a:gd name="T65" fmla="*/ 28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37"/>
                  </a:lnTo>
                  <a:lnTo>
                    <a:pt x="51" y="110"/>
                  </a:lnTo>
                  <a:lnTo>
                    <a:pt x="26" y="82"/>
                  </a:lnTo>
                  <a:lnTo>
                    <a:pt x="26" y="55"/>
                  </a:lnTo>
                  <a:lnTo>
                    <a:pt x="26" y="27"/>
                  </a:lnTo>
                  <a:lnTo>
                    <a:pt x="26" y="0"/>
                  </a:lnTo>
                  <a:lnTo>
                    <a:pt x="0" y="0"/>
                  </a:lnTo>
                  <a:lnTo>
                    <a:pt x="0" y="27"/>
                  </a:lnTo>
                  <a:lnTo>
                    <a:pt x="0" y="55"/>
                  </a:lnTo>
                  <a:lnTo>
                    <a:pt x="0" y="82"/>
                  </a:lnTo>
                  <a:lnTo>
                    <a:pt x="0" y="110"/>
                  </a:lnTo>
                  <a:lnTo>
                    <a:pt x="0" y="137"/>
                  </a:lnTo>
                  <a:lnTo>
                    <a:pt x="0" y="192"/>
                  </a:lnTo>
                  <a:lnTo>
                    <a:pt x="0" y="219"/>
                  </a:lnTo>
                  <a:lnTo>
                    <a:pt x="0" y="247"/>
                  </a:lnTo>
                  <a:lnTo>
                    <a:pt x="0" y="301"/>
                  </a:lnTo>
                  <a:lnTo>
                    <a:pt x="0" y="329"/>
                  </a:lnTo>
                  <a:lnTo>
                    <a:pt x="0" y="356"/>
                  </a:lnTo>
                  <a:lnTo>
                    <a:pt x="26" y="384"/>
                  </a:lnTo>
                  <a:lnTo>
                    <a:pt x="26" y="356"/>
                  </a:lnTo>
                  <a:lnTo>
                    <a:pt x="26" y="329"/>
                  </a:lnTo>
                  <a:lnTo>
                    <a:pt x="26" y="301"/>
                  </a:lnTo>
                  <a:lnTo>
                    <a:pt x="51" y="247"/>
                  </a:lnTo>
                  <a:lnTo>
                    <a:pt x="51" y="219"/>
                  </a:lnTo>
                  <a:lnTo>
                    <a:pt x="51" y="192"/>
                  </a:lnTo>
                  <a:close/>
                </a:path>
              </a:pathLst>
            </a:custGeom>
            <a:solidFill>
              <a:srgbClr val="FFFFFF"/>
            </a:solidFill>
            <a:ln w="9525">
              <a:noFill/>
              <a:round/>
              <a:headEnd/>
              <a:tailEnd/>
            </a:ln>
          </p:spPr>
          <p:txBody>
            <a:bodyPr/>
            <a:lstStyle/>
            <a:p>
              <a:endParaRPr lang="tr-TR"/>
            </a:p>
          </p:txBody>
        </p:sp>
        <p:sp>
          <p:nvSpPr>
            <p:cNvPr id="26" name="Freeform 210"/>
            <p:cNvSpPr>
              <a:spLocks/>
            </p:cNvSpPr>
            <p:nvPr/>
          </p:nvSpPr>
          <p:spPr bwMode="auto">
            <a:xfrm>
              <a:off x="2109" y="1477"/>
              <a:ext cx="131" cy="70"/>
            </a:xfrm>
            <a:custGeom>
              <a:avLst/>
              <a:gdLst>
                <a:gd name="T0" fmla="*/ 17 w 784"/>
                <a:gd name="T1" fmla="*/ 0 h 494"/>
                <a:gd name="T2" fmla="*/ 131 w 784"/>
                <a:gd name="T3" fmla="*/ 0 h 494"/>
                <a:gd name="T4" fmla="*/ 131 w 784"/>
                <a:gd name="T5" fmla="*/ 70 h 494"/>
                <a:gd name="T6" fmla="*/ 17 w 784"/>
                <a:gd name="T7" fmla="*/ 70 h 494"/>
                <a:gd name="T8" fmla="*/ 13 w 784"/>
                <a:gd name="T9" fmla="*/ 70 h 494"/>
                <a:gd name="T10" fmla="*/ 8 w 784"/>
                <a:gd name="T11" fmla="*/ 70 h 494"/>
                <a:gd name="T12" fmla="*/ 8 w 784"/>
                <a:gd name="T13" fmla="*/ 66 h 494"/>
                <a:gd name="T14" fmla="*/ 4 w 784"/>
                <a:gd name="T15" fmla="*/ 66 h 494"/>
                <a:gd name="T16" fmla="*/ 4 w 784"/>
                <a:gd name="T17" fmla="*/ 66 h 494"/>
                <a:gd name="T18" fmla="*/ 0 w 784"/>
                <a:gd name="T19" fmla="*/ 62 h 494"/>
                <a:gd name="T20" fmla="*/ 0 w 784"/>
                <a:gd name="T21" fmla="*/ 58 h 494"/>
                <a:gd name="T22" fmla="*/ 0 w 784"/>
                <a:gd name="T23" fmla="*/ 58 h 494"/>
                <a:gd name="T24" fmla="*/ 0 w 784"/>
                <a:gd name="T25" fmla="*/ 12 h 494"/>
                <a:gd name="T26" fmla="*/ 0 w 784"/>
                <a:gd name="T27" fmla="*/ 12 h 494"/>
                <a:gd name="T28" fmla="*/ 0 w 784"/>
                <a:gd name="T29" fmla="*/ 8 h 494"/>
                <a:gd name="T30" fmla="*/ 4 w 784"/>
                <a:gd name="T31" fmla="*/ 4 h 494"/>
                <a:gd name="T32" fmla="*/ 4 w 784"/>
                <a:gd name="T33" fmla="*/ 4 h 494"/>
                <a:gd name="T34" fmla="*/ 8 w 784"/>
                <a:gd name="T35" fmla="*/ 4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50" y="466"/>
                  </a:lnTo>
                  <a:lnTo>
                    <a:pt x="24" y="466"/>
                  </a:lnTo>
                  <a:lnTo>
                    <a:pt x="0" y="439"/>
                  </a:lnTo>
                  <a:lnTo>
                    <a:pt x="0" y="412"/>
                  </a:lnTo>
                  <a:lnTo>
                    <a:pt x="0" y="83"/>
                  </a:lnTo>
                  <a:lnTo>
                    <a:pt x="0" y="55"/>
                  </a:lnTo>
                  <a:lnTo>
                    <a:pt x="24" y="27"/>
                  </a:lnTo>
                  <a:lnTo>
                    <a:pt x="50"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7" name="Freeform 211"/>
            <p:cNvSpPr>
              <a:spLocks/>
            </p:cNvSpPr>
            <p:nvPr/>
          </p:nvSpPr>
          <p:spPr bwMode="auto">
            <a:xfrm>
              <a:off x="2122" y="1485"/>
              <a:ext cx="8" cy="54"/>
            </a:xfrm>
            <a:custGeom>
              <a:avLst/>
              <a:gdLst>
                <a:gd name="T0" fmla="*/ 8 w 51"/>
                <a:gd name="T1" fmla="*/ 27 h 384"/>
                <a:gd name="T2" fmla="*/ 8 w 51"/>
                <a:gd name="T3" fmla="*/ 23 h 384"/>
                <a:gd name="T4" fmla="*/ 8 w 51"/>
                <a:gd name="T5" fmla="*/ 19 h 384"/>
                <a:gd name="T6" fmla="*/ 4 w 51"/>
                <a:gd name="T7" fmla="*/ 12 h 384"/>
                <a:gd name="T8" fmla="*/ 4 w 51"/>
                <a:gd name="T9" fmla="*/ 8 h 384"/>
                <a:gd name="T10" fmla="*/ 4 w 51"/>
                <a:gd name="T11" fmla="*/ 8 h 384"/>
                <a:gd name="T12" fmla="*/ 4 w 51"/>
                <a:gd name="T13" fmla="*/ 4 h 384"/>
                <a:gd name="T14" fmla="*/ 4 w 51"/>
                <a:gd name="T15" fmla="*/ 4 h 384"/>
                <a:gd name="T16" fmla="*/ 4 w 51"/>
                <a:gd name="T17" fmla="*/ 0 h 384"/>
                <a:gd name="T18" fmla="*/ 0 w 51"/>
                <a:gd name="T19" fmla="*/ 4 h 384"/>
                <a:gd name="T20" fmla="*/ 0 w 51"/>
                <a:gd name="T21" fmla="*/ 4 h 384"/>
                <a:gd name="T22" fmla="*/ 0 w 51"/>
                <a:gd name="T23" fmla="*/ 8 h 384"/>
                <a:gd name="T24" fmla="*/ 0 w 51"/>
                <a:gd name="T25" fmla="*/ 8 h 384"/>
                <a:gd name="T26" fmla="*/ 0 w 51"/>
                <a:gd name="T27" fmla="*/ 12 h 384"/>
                <a:gd name="T28" fmla="*/ 0 w 51"/>
                <a:gd name="T29" fmla="*/ 19 h 384"/>
                <a:gd name="T30" fmla="*/ 0 w 51"/>
                <a:gd name="T31" fmla="*/ 23 h 384"/>
                <a:gd name="T32" fmla="*/ 0 w 51"/>
                <a:gd name="T33" fmla="*/ 27 h 384"/>
                <a:gd name="T34" fmla="*/ 0 w 51"/>
                <a:gd name="T35" fmla="*/ 35 h 384"/>
                <a:gd name="T36" fmla="*/ 0 w 51"/>
                <a:gd name="T37" fmla="*/ 39 h 384"/>
                <a:gd name="T38" fmla="*/ 0 w 51"/>
                <a:gd name="T39" fmla="*/ 42 h 384"/>
                <a:gd name="T40" fmla="*/ 0 w 51"/>
                <a:gd name="T41" fmla="*/ 46 h 384"/>
                <a:gd name="T42" fmla="*/ 0 w 51"/>
                <a:gd name="T43" fmla="*/ 50 h 384"/>
                <a:gd name="T44" fmla="*/ 0 w 51"/>
                <a:gd name="T45" fmla="*/ 50 h 384"/>
                <a:gd name="T46" fmla="*/ 0 w 51"/>
                <a:gd name="T47" fmla="*/ 54 h 384"/>
                <a:gd name="T48" fmla="*/ 4 w 51"/>
                <a:gd name="T49" fmla="*/ 54 h 384"/>
                <a:gd name="T50" fmla="*/ 4 w 51"/>
                <a:gd name="T51" fmla="*/ 54 h 384"/>
                <a:gd name="T52" fmla="*/ 4 w 51"/>
                <a:gd name="T53" fmla="*/ 50 h 384"/>
                <a:gd name="T54" fmla="*/ 4 w 51"/>
                <a:gd name="T55" fmla="*/ 50 h 384"/>
                <a:gd name="T56" fmla="*/ 4 w 51"/>
                <a:gd name="T57" fmla="*/ 46 h 384"/>
                <a:gd name="T58" fmla="*/ 4 w 51"/>
                <a:gd name="T59" fmla="*/ 42 h 384"/>
                <a:gd name="T60" fmla="*/ 8 w 51"/>
                <a:gd name="T61" fmla="*/ 39 h 384"/>
                <a:gd name="T62" fmla="*/ 8 w 51"/>
                <a:gd name="T63" fmla="*/ 35 h 384"/>
                <a:gd name="T64" fmla="*/ 8 w 51"/>
                <a:gd name="T65" fmla="*/ 27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65"/>
                  </a:lnTo>
                  <a:lnTo>
                    <a:pt x="51" y="137"/>
                  </a:lnTo>
                  <a:lnTo>
                    <a:pt x="26" y="83"/>
                  </a:lnTo>
                  <a:lnTo>
                    <a:pt x="26" y="55"/>
                  </a:lnTo>
                  <a:lnTo>
                    <a:pt x="26" y="28"/>
                  </a:lnTo>
                  <a:lnTo>
                    <a:pt x="26" y="0"/>
                  </a:lnTo>
                  <a:lnTo>
                    <a:pt x="0" y="28"/>
                  </a:lnTo>
                  <a:lnTo>
                    <a:pt x="0" y="55"/>
                  </a:lnTo>
                  <a:lnTo>
                    <a:pt x="0" y="83"/>
                  </a:lnTo>
                  <a:lnTo>
                    <a:pt x="0" y="137"/>
                  </a:lnTo>
                  <a:lnTo>
                    <a:pt x="0" y="165"/>
                  </a:lnTo>
                  <a:lnTo>
                    <a:pt x="0" y="192"/>
                  </a:lnTo>
                  <a:lnTo>
                    <a:pt x="0" y="247"/>
                  </a:lnTo>
                  <a:lnTo>
                    <a:pt x="0" y="274"/>
                  </a:lnTo>
                  <a:lnTo>
                    <a:pt x="0" y="302"/>
                  </a:lnTo>
                  <a:lnTo>
                    <a:pt x="0" y="329"/>
                  </a:lnTo>
                  <a:lnTo>
                    <a:pt x="0" y="357"/>
                  </a:lnTo>
                  <a:lnTo>
                    <a:pt x="0" y="384"/>
                  </a:lnTo>
                  <a:lnTo>
                    <a:pt x="26" y="384"/>
                  </a:lnTo>
                  <a:lnTo>
                    <a:pt x="26" y="357"/>
                  </a:lnTo>
                  <a:lnTo>
                    <a:pt x="26" y="329"/>
                  </a:lnTo>
                  <a:lnTo>
                    <a:pt x="26" y="302"/>
                  </a:lnTo>
                  <a:lnTo>
                    <a:pt x="51" y="274"/>
                  </a:lnTo>
                  <a:lnTo>
                    <a:pt x="51" y="247"/>
                  </a:lnTo>
                  <a:lnTo>
                    <a:pt x="51" y="192"/>
                  </a:lnTo>
                  <a:close/>
                </a:path>
              </a:pathLst>
            </a:custGeom>
            <a:solidFill>
              <a:srgbClr val="FFFFFF"/>
            </a:solidFill>
            <a:ln w="9525">
              <a:noFill/>
              <a:round/>
              <a:headEnd/>
              <a:tailEnd/>
            </a:ln>
          </p:spPr>
          <p:txBody>
            <a:bodyPr/>
            <a:lstStyle/>
            <a:p>
              <a:endParaRPr lang="tr-TR"/>
            </a:p>
          </p:txBody>
        </p:sp>
        <p:sp>
          <p:nvSpPr>
            <p:cNvPr id="28" name="Freeform 212"/>
            <p:cNvSpPr>
              <a:spLocks/>
            </p:cNvSpPr>
            <p:nvPr/>
          </p:nvSpPr>
          <p:spPr bwMode="auto">
            <a:xfrm>
              <a:off x="2109" y="1657"/>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66 h 493"/>
                <a:gd name="T12" fmla="*/ 8 w 784"/>
                <a:gd name="T13" fmla="*/ 66 h 493"/>
                <a:gd name="T14" fmla="*/ 4 w 784"/>
                <a:gd name="T15" fmla="*/ 66 h 493"/>
                <a:gd name="T16" fmla="*/ 4 w 784"/>
                <a:gd name="T17" fmla="*/ 62 h 493"/>
                <a:gd name="T18" fmla="*/ 0 w 784"/>
                <a:gd name="T19" fmla="*/ 62 h 493"/>
                <a:gd name="T20" fmla="*/ 0 w 784"/>
                <a:gd name="T21" fmla="*/ 58 h 493"/>
                <a:gd name="T22" fmla="*/ 0 w 784"/>
                <a:gd name="T23" fmla="*/ 55 h 493"/>
                <a:gd name="T24" fmla="*/ 0 w 784"/>
                <a:gd name="T25" fmla="*/ 12 h 493"/>
                <a:gd name="T26" fmla="*/ 0 w 784"/>
                <a:gd name="T27" fmla="*/ 8 h 493"/>
                <a:gd name="T28" fmla="*/ 0 w 784"/>
                <a:gd name="T29" fmla="*/ 8 h 493"/>
                <a:gd name="T30" fmla="*/ 4 w 784"/>
                <a:gd name="T31" fmla="*/ 4 h 493"/>
                <a:gd name="T32" fmla="*/ 4 w 784"/>
                <a:gd name="T33" fmla="*/ 4 h 493"/>
                <a:gd name="T34" fmla="*/ 8 w 784"/>
                <a:gd name="T35" fmla="*/ 0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67"/>
                  </a:lnTo>
                  <a:lnTo>
                    <a:pt x="24" y="467"/>
                  </a:lnTo>
                  <a:lnTo>
                    <a:pt x="24" y="439"/>
                  </a:lnTo>
                  <a:lnTo>
                    <a:pt x="0" y="439"/>
                  </a:lnTo>
                  <a:lnTo>
                    <a:pt x="0" y="411"/>
                  </a:lnTo>
                  <a:lnTo>
                    <a:pt x="0" y="384"/>
                  </a:lnTo>
                  <a:lnTo>
                    <a:pt x="0" y="82"/>
                  </a:lnTo>
                  <a:lnTo>
                    <a:pt x="0" y="54"/>
                  </a:lnTo>
                  <a:lnTo>
                    <a:pt x="24"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9" name="Freeform 213"/>
            <p:cNvSpPr>
              <a:spLocks/>
            </p:cNvSpPr>
            <p:nvPr/>
          </p:nvSpPr>
          <p:spPr bwMode="auto">
            <a:xfrm>
              <a:off x="2122" y="1665"/>
              <a:ext cx="8" cy="55"/>
            </a:xfrm>
            <a:custGeom>
              <a:avLst/>
              <a:gdLst>
                <a:gd name="T0" fmla="*/ 8 w 51"/>
                <a:gd name="T1" fmla="*/ 28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11"/>
                  </a:lnTo>
                  <a:lnTo>
                    <a:pt x="26" y="83"/>
                  </a:lnTo>
                  <a:lnTo>
                    <a:pt x="26" y="56"/>
                  </a:lnTo>
                  <a:lnTo>
                    <a:pt x="26" y="28"/>
                  </a:lnTo>
                  <a:lnTo>
                    <a:pt x="26" y="0"/>
                  </a:lnTo>
                  <a:lnTo>
                    <a:pt x="0" y="0"/>
                  </a:lnTo>
                  <a:lnTo>
                    <a:pt x="0" y="28"/>
                  </a:lnTo>
                  <a:lnTo>
                    <a:pt x="0" y="56"/>
                  </a:lnTo>
                  <a:lnTo>
                    <a:pt x="0" y="83"/>
                  </a:lnTo>
                  <a:lnTo>
                    <a:pt x="0" y="111"/>
                  </a:lnTo>
                  <a:lnTo>
                    <a:pt x="0" y="165"/>
                  </a:lnTo>
                  <a:lnTo>
                    <a:pt x="0" y="193"/>
                  </a:lnTo>
                  <a:lnTo>
                    <a:pt x="0" y="220"/>
                  </a:lnTo>
                  <a:lnTo>
                    <a:pt x="0" y="276"/>
                  </a:lnTo>
                  <a:lnTo>
                    <a:pt x="0" y="302"/>
                  </a:lnTo>
                  <a:lnTo>
                    <a:pt x="0" y="330"/>
                  </a:lnTo>
                  <a:lnTo>
                    <a:pt x="0" y="357"/>
                  </a:lnTo>
                  <a:lnTo>
                    <a:pt x="0" y="385"/>
                  </a:lnTo>
                  <a:lnTo>
                    <a:pt x="26" y="385"/>
                  </a:lnTo>
                  <a:lnTo>
                    <a:pt x="26" y="357"/>
                  </a:lnTo>
                  <a:lnTo>
                    <a:pt x="26" y="330"/>
                  </a:lnTo>
                  <a:lnTo>
                    <a:pt x="26" y="302"/>
                  </a:lnTo>
                  <a:lnTo>
                    <a:pt x="51" y="276"/>
                  </a:lnTo>
                  <a:lnTo>
                    <a:pt x="51" y="220"/>
                  </a:lnTo>
                  <a:lnTo>
                    <a:pt x="51" y="193"/>
                  </a:lnTo>
                  <a:close/>
                </a:path>
              </a:pathLst>
            </a:custGeom>
            <a:solidFill>
              <a:srgbClr val="FFFFFF"/>
            </a:solidFill>
            <a:ln w="9525">
              <a:noFill/>
              <a:round/>
              <a:headEnd/>
              <a:tailEnd/>
            </a:ln>
          </p:spPr>
          <p:txBody>
            <a:bodyPr/>
            <a:lstStyle/>
            <a:p>
              <a:endParaRPr lang="tr-TR"/>
            </a:p>
          </p:txBody>
        </p:sp>
        <p:sp>
          <p:nvSpPr>
            <p:cNvPr id="30" name="Freeform 214"/>
            <p:cNvSpPr>
              <a:spLocks/>
            </p:cNvSpPr>
            <p:nvPr/>
          </p:nvSpPr>
          <p:spPr bwMode="auto">
            <a:xfrm>
              <a:off x="2109" y="1833"/>
              <a:ext cx="131" cy="71"/>
            </a:xfrm>
            <a:custGeom>
              <a:avLst/>
              <a:gdLst>
                <a:gd name="T0" fmla="*/ 17 w 784"/>
                <a:gd name="T1" fmla="*/ 0 h 494"/>
                <a:gd name="T2" fmla="*/ 131 w 784"/>
                <a:gd name="T3" fmla="*/ 0 h 494"/>
                <a:gd name="T4" fmla="*/ 131 w 784"/>
                <a:gd name="T5" fmla="*/ 71 h 494"/>
                <a:gd name="T6" fmla="*/ 17 w 784"/>
                <a:gd name="T7" fmla="*/ 71 h 494"/>
                <a:gd name="T8" fmla="*/ 13 w 784"/>
                <a:gd name="T9" fmla="*/ 71 h 494"/>
                <a:gd name="T10" fmla="*/ 8 w 784"/>
                <a:gd name="T11" fmla="*/ 71 h 494"/>
                <a:gd name="T12" fmla="*/ 8 w 784"/>
                <a:gd name="T13" fmla="*/ 71 h 494"/>
                <a:gd name="T14" fmla="*/ 4 w 784"/>
                <a:gd name="T15" fmla="*/ 67 h 494"/>
                <a:gd name="T16" fmla="*/ 4 w 784"/>
                <a:gd name="T17" fmla="*/ 67 h 494"/>
                <a:gd name="T18" fmla="*/ 0 w 784"/>
                <a:gd name="T19" fmla="*/ 63 h 494"/>
                <a:gd name="T20" fmla="*/ 0 w 784"/>
                <a:gd name="T21" fmla="*/ 63 h 494"/>
                <a:gd name="T22" fmla="*/ 0 w 784"/>
                <a:gd name="T23" fmla="*/ 59 h 494"/>
                <a:gd name="T24" fmla="*/ 0 w 784"/>
                <a:gd name="T25" fmla="*/ 16 h 494"/>
                <a:gd name="T26" fmla="*/ 0 w 784"/>
                <a:gd name="T27" fmla="*/ 12 h 494"/>
                <a:gd name="T28" fmla="*/ 0 w 784"/>
                <a:gd name="T29" fmla="*/ 8 h 494"/>
                <a:gd name="T30" fmla="*/ 4 w 784"/>
                <a:gd name="T31" fmla="*/ 8 h 494"/>
                <a:gd name="T32" fmla="*/ 4 w 784"/>
                <a:gd name="T33" fmla="*/ 4 h 494"/>
                <a:gd name="T34" fmla="*/ 8 w 784"/>
                <a:gd name="T35" fmla="*/ 4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24" y="466"/>
                  </a:lnTo>
                  <a:lnTo>
                    <a:pt x="0" y="439"/>
                  </a:lnTo>
                  <a:lnTo>
                    <a:pt x="0" y="412"/>
                  </a:lnTo>
                  <a:lnTo>
                    <a:pt x="0" y="110"/>
                  </a:lnTo>
                  <a:lnTo>
                    <a:pt x="0" y="83"/>
                  </a:lnTo>
                  <a:lnTo>
                    <a:pt x="0" y="55"/>
                  </a:lnTo>
                  <a:lnTo>
                    <a:pt x="24" y="55"/>
                  </a:lnTo>
                  <a:lnTo>
                    <a:pt x="24" y="27"/>
                  </a:lnTo>
                  <a:lnTo>
                    <a:pt x="50"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1" name="Freeform 215"/>
            <p:cNvSpPr>
              <a:spLocks/>
            </p:cNvSpPr>
            <p:nvPr/>
          </p:nvSpPr>
          <p:spPr bwMode="auto">
            <a:xfrm>
              <a:off x="2122" y="1845"/>
              <a:ext cx="8" cy="51"/>
            </a:xfrm>
            <a:custGeom>
              <a:avLst/>
              <a:gdLst>
                <a:gd name="T0" fmla="*/ 8 w 51"/>
                <a:gd name="T1" fmla="*/ 23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3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3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4"/>
                  </a:moveTo>
                  <a:lnTo>
                    <a:pt x="51" y="137"/>
                  </a:lnTo>
                  <a:lnTo>
                    <a:pt x="51" y="109"/>
                  </a:lnTo>
                  <a:lnTo>
                    <a:pt x="26" y="82"/>
                  </a:lnTo>
                  <a:lnTo>
                    <a:pt x="26" y="54"/>
                  </a:lnTo>
                  <a:lnTo>
                    <a:pt x="26" y="27"/>
                  </a:lnTo>
                  <a:lnTo>
                    <a:pt x="26" y="0"/>
                  </a:lnTo>
                  <a:lnTo>
                    <a:pt x="0" y="0"/>
                  </a:lnTo>
                  <a:lnTo>
                    <a:pt x="0" y="27"/>
                  </a:lnTo>
                  <a:lnTo>
                    <a:pt x="0" y="54"/>
                  </a:lnTo>
                  <a:lnTo>
                    <a:pt x="0" y="82"/>
                  </a:lnTo>
                  <a:lnTo>
                    <a:pt x="0" y="109"/>
                  </a:lnTo>
                  <a:lnTo>
                    <a:pt x="0" y="137"/>
                  </a:lnTo>
                  <a:lnTo>
                    <a:pt x="0" y="164"/>
                  </a:lnTo>
                  <a:lnTo>
                    <a:pt x="0" y="219"/>
                  </a:lnTo>
                  <a:lnTo>
                    <a:pt x="0" y="246"/>
                  </a:lnTo>
                  <a:lnTo>
                    <a:pt x="0" y="274"/>
                  </a:lnTo>
                  <a:lnTo>
                    <a:pt x="0" y="302"/>
                  </a:lnTo>
                  <a:lnTo>
                    <a:pt x="0" y="329"/>
                  </a:lnTo>
                  <a:lnTo>
                    <a:pt x="0" y="356"/>
                  </a:lnTo>
                  <a:lnTo>
                    <a:pt x="26" y="356"/>
                  </a:lnTo>
                  <a:lnTo>
                    <a:pt x="26" y="329"/>
                  </a:lnTo>
                  <a:lnTo>
                    <a:pt x="26" y="302"/>
                  </a:lnTo>
                  <a:lnTo>
                    <a:pt x="26" y="274"/>
                  </a:lnTo>
                  <a:lnTo>
                    <a:pt x="51" y="246"/>
                  </a:lnTo>
                  <a:lnTo>
                    <a:pt x="51" y="219"/>
                  </a:lnTo>
                  <a:lnTo>
                    <a:pt x="51" y="164"/>
                  </a:lnTo>
                  <a:close/>
                </a:path>
              </a:pathLst>
            </a:custGeom>
            <a:solidFill>
              <a:srgbClr val="FFFFFF"/>
            </a:solidFill>
            <a:ln w="9525">
              <a:noFill/>
              <a:round/>
              <a:headEnd/>
              <a:tailEnd/>
            </a:ln>
          </p:spPr>
          <p:txBody>
            <a:bodyPr/>
            <a:lstStyle/>
            <a:p>
              <a:endParaRPr lang="tr-TR"/>
            </a:p>
          </p:txBody>
        </p:sp>
        <p:sp>
          <p:nvSpPr>
            <p:cNvPr id="32" name="Freeform 216"/>
            <p:cNvSpPr>
              <a:spLocks/>
            </p:cNvSpPr>
            <p:nvPr/>
          </p:nvSpPr>
          <p:spPr bwMode="auto">
            <a:xfrm>
              <a:off x="2109" y="2014"/>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70 h 493"/>
                <a:gd name="T12" fmla="*/ 8 w 784"/>
                <a:gd name="T13" fmla="*/ 66 h 493"/>
                <a:gd name="T14" fmla="*/ 4 w 784"/>
                <a:gd name="T15" fmla="*/ 66 h 493"/>
                <a:gd name="T16" fmla="*/ 4 w 784"/>
                <a:gd name="T17" fmla="*/ 62 h 493"/>
                <a:gd name="T18" fmla="*/ 0 w 784"/>
                <a:gd name="T19" fmla="*/ 62 h 493"/>
                <a:gd name="T20" fmla="*/ 0 w 784"/>
                <a:gd name="T21" fmla="*/ 58 h 493"/>
                <a:gd name="T22" fmla="*/ 0 w 784"/>
                <a:gd name="T23" fmla="*/ 58 h 493"/>
                <a:gd name="T24" fmla="*/ 0 w 784"/>
                <a:gd name="T25" fmla="*/ 12 h 493"/>
                <a:gd name="T26" fmla="*/ 0 w 784"/>
                <a:gd name="T27" fmla="*/ 12 h 493"/>
                <a:gd name="T28" fmla="*/ 0 w 784"/>
                <a:gd name="T29" fmla="*/ 8 h 493"/>
                <a:gd name="T30" fmla="*/ 4 w 784"/>
                <a:gd name="T31" fmla="*/ 4 h 493"/>
                <a:gd name="T32" fmla="*/ 4 w 784"/>
                <a:gd name="T33" fmla="*/ 4 h 493"/>
                <a:gd name="T34" fmla="*/ 8 w 784"/>
                <a:gd name="T35" fmla="*/ 4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7"/>
                  </a:lnTo>
                  <a:lnTo>
                    <a:pt x="24" y="467"/>
                  </a:lnTo>
                  <a:lnTo>
                    <a:pt x="24" y="439"/>
                  </a:lnTo>
                  <a:lnTo>
                    <a:pt x="0" y="439"/>
                  </a:lnTo>
                  <a:lnTo>
                    <a:pt x="0" y="411"/>
                  </a:lnTo>
                  <a:lnTo>
                    <a:pt x="0" y="82"/>
                  </a:lnTo>
                  <a:lnTo>
                    <a:pt x="0" y="54"/>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3" name="Freeform 217"/>
            <p:cNvSpPr>
              <a:spLocks/>
            </p:cNvSpPr>
            <p:nvPr/>
          </p:nvSpPr>
          <p:spPr bwMode="auto">
            <a:xfrm>
              <a:off x="2122" y="2021"/>
              <a:ext cx="8" cy="55"/>
            </a:xfrm>
            <a:custGeom>
              <a:avLst/>
              <a:gdLst>
                <a:gd name="T0" fmla="*/ 8 w 51"/>
                <a:gd name="T1" fmla="*/ 28 h 385"/>
                <a:gd name="T2" fmla="*/ 8 w 51"/>
                <a:gd name="T3" fmla="*/ 24 h 385"/>
                <a:gd name="T4" fmla="*/ 8 w 51"/>
                <a:gd name="T5" fmla="*/ 20 h 385"/>
                <a:gd name="T6" fmla="*/ 4 w 51"/>
                <a:gd name="T7" fmla="*/ 12 h 385"/>
                <a:gd name="T8" fmla="*/ 4 w 51"/>
                <a:gd name="T9" fmla="*/ 8 h 385"/>
                <a:gd name="T10" fmla="*/ 4 w 51"/>
                <a:gd name="T11" fmla="*/ 8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8 h 385"/>
                <a:gd name="T24" fmla="*/ 0 w 51"/>
                <a:gd name="T25" fmla="*/ 8 h 385"/>
                <a:gd name="T26" fmla="*/ 0 w 51"/>
                <a:gd name="T27" fmla="*/ 12 h 385"/>
                <a:gd name="T28" fmla="*/ 0 w 51"/>
                <a:gd name="T29" fmla="*/ 20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37"/>
                  </a:lnTo>
                  <a:lnTo>
                    <a:pt x="26" y="83"/>
                  </a:lnTo>
                  <a:lnTo>
                    <a:pt x="26" y="56"/>
                  </a:lnTo>
                  <a:lnTo>
                    <a:pt x="26" y="28"/>
                  </a:lnTo>
                  <a:lnTo>
                    <a:pt x="26" y="0"/>
                  </a:lnTo>
                  <a:lnTo>
                    <a:pt x="0" y="0"/>
                  </a:lnTo>
                  <a:lnTo>
                    <a:pt x="0" y="28"/>
                  </a:lnTo>
                  <a:lnTo>
                    <a:pt x="0" y="56"/>
                  </a:lnTo>
                  <a:lnTo>
                    <a:pt x="0" y="83"/>
                  </a:lnTo>
                  <a:lnTo>
                    <a:pt x="0" y="137"/>
                  </a:lnTo>
                  <a:lnTo>
                    <a:pt x="0" y="165"/>
                  </a:lnTo>
                  <a:lnTo>
                    <a:pt x="0" y="193"/>
                  </a:lnTo>
                  <a:lnTo>
                    <a:pt x="0" y="220"/>
                  </a:lnTo>
                  <a:lnTo>
                    <a:pt x="0" y="276"/>
                  </a:lnTo>
                  <a:lnTo>
                    <a:pt x="0" y="302"/>
                  </a:lnTo>
                  <a:lnTo>
                    <a:pt x="0" y="330"/>
                  </a:lnTo>
                  <a:lnTo>
                    <a:pt x="0" y="357"/>
                  </a:lnTo>
                  <a:lnTo>
                    <a:pt x="0" y="385"/>
                  </a:lnTo>
                  <a:lnTo>
                    <a:pt x="26" y="385"/>
                  </a:lnTo>
                  <a:lnTo>
                    <a:pt x="26" y="357"/>
                  </a:lnTo>
                  <a:lnTo>
                    <a:pt x="26" y="330"/>
                  </a:lnTo>
                  <a:lnTo>
                    <a:pt x="26" y="302"/>
                  </a:lnTo>
                  <a:lnTo>
                    <a:pt x="51" y="276"/>
                  </a:lnTo>
                  <a:lnTo>
                    <a:pt x="51" y="220"/>
                  </a:lnTo>
                  <a:lnTo>
                    <a:pt x="51" y="193"/>
                  </a:lnTo>
                  <a:close/>
                </a:path>
              </a:pathLst>
            </a:custGeom>
            <a:solidFill>
              <a:srgbClr val="FFFFFF"/>
            </a:solidFill>
            <a:ln w="9525">
              <a:noFill/>
              <a:round/>
              <a:headEnd/>
              <a:tailEnd/>
            </a:ln>
          </p:spPr>
          <p:txBody>
            <a:bodyPr/>
            <a:lstStyle/>
            <a:p>
              <a:endParaRPr lang="tr-TR"/>
            </a:p>
          </p:txBody>
        </p:sp>
        <p:sp>
          <p:nvSpPr>
            <p:cNvPr id="34" name="Freeform 218"/>
            <p:cNvSpPr>
              <a:spLocks/>
            </p:cNvSpPr>
            <p:nvPr/>
          </p:nvSpPr>
          <p:spPr bwMode="auto">
            <a:xfrm>
              <a:off x="2109" y="2190"/>
              <a:ext cx="131" cy="70"/>
            </a:xfrm>
            <a:custGeom>
              <a:avLst/>
              <a:gdLst>
                <a:gd name="T0" fmla="*/ 17 w 784"/>
                <a:gd name="T1" fmla="*/ 0 h 494"/>
                <a:gd name="T2" fmla="*/ 131 w 784"/>
                <a:gd name="T3" fmla="*/ 0 h 494"/>
                <a:gd name="T4" fmla="*/ 131 w 784"/>
                <a:gd name="T5" fmla="*/ 70 h 494"/>
                <a:gd name="T6" fmla="*/ 17 w 784"/>
                <a:gd name="T7" fmla="*/ 70 h 494"/>
                <a:gd name="T8" fmla="*/ 13 w 784"/>
                <a:gd name="T9" fmla="*/ 70 h 494"/>
                <a:gd name="T10" fmla="*/ 8 w 784"/>
                <a:gd name="T11" fmla="*/ 70 h 494"/>
                <a:gd name="T12" fmla="*/ 8 w 784"/>
                <a:gd name="T13" fmla="*/ 70 h 494"/>
                <a:gd name="T14" fmla="*/ 4 w 784"/>
                <a:gd name="T15" fmla="*/ 66 h 494"/>
                <a:gd name="T16" fmla="*/ 4 w 784"/>
                <a:gd name="T17" fmla="*/ 66 h 494"/>
                <a:gd name="T18" fmla="*/ 0 w 784"/>
                <a:gd name="T19" fmla="*/ 62 h 494"/>
                <a:gd name="T20" fmla="*/ 0 w 784"/>
                <a:gd name="T21" fmla="*/ 62 h 494"/>
                <a:gd name="T22" fmla="*/ 0 w 784"/>
                <a:gd name="T23" fmla="*/ 58 h 494"/>
                <a:gd name="T24" fmla="*/ 0 w 784"/>
                <a:gd name="T25" fmla="*/ 16 h 494"/>
                <a:gd name="T26" fmla="*/ 0 w 784"/>
                <a:gd name="T27" fmla="*/ 12 h 494"/>
                <a:gd name="T28" fmla="*/ 0 w 784"/>
                <a:gd name="T29" fmla="*/ 8 h 494"/>
                <a:gd name="T30" fmla="*/ 4 w 784"/>
                <a:gd name="T31" fmla="*/ 8 h 494"/>
                <a:gd name="T32" fmla="*/ 4 w 784"/>
                <a:gd name="T33" fmla="*/ 4 h 494"/>
                <a:gd name="T34" fmla="*/ 8 w 784"/>
                <a:gd name="T35" fmla="*/ 4 h 494"/>
                <a:gd name="T36" fmla="*/ 8 w 784"/>
                <a:gd name="T37" fmla="*/ 4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24" y="466"/>
                  </a:lnTo>
                  <a:lnTo>
                    <a:pt x="0" y="439"/>
                  </a:lnTo>
                  <a:lnTo>
                    <a:pt x="0" y="412"/>
                  </a:lnTo>
                  <a:lnTo>
                    <a:pt x="0" y="110"/>
                  </a:lnTo>
                  <a:lnTo>
                    <a:pt x="0" y="83"/>
                  </a:lnTo>
                  <a:lnTo>
                    <a:pt x="0" y="55"/>
                  </a:lnTo>
                  <a:lnTo>
                    <a:pt x="24" y="55"/>
                  </a:lnTo>
                  <a:lnTo>
                    <a:pt x="24" y="28"/>
                  </a:lnTo>
                  <a:lnTo>
                    <a:pt x="50" y="28"/>
                  </a:lnTo>
                  <a:lnTo>
                    <a:pt x="75" y="0"/>
                  </a:lnTo>
                  <a:lnTo>
                    <a:pt x="101" y="0"/>
                  </a:lnTo>
                  <a:close/>
                </a:path>
              </a:pathLst>
            </a:custGeom>
            <a:solidFill>
              <a:srgbClr val="0E0D0D"/>
            </a:solidFill>
            <a:ln w="9525">
              <a:noFill/>
              <a:round/>
              <a:headEnd/>
              <a:tailEnd/>
            </a:ln>
          </p:spPr>
          <p:txBody>
            <a:bodyPr/>
            <a:lstStyle/>
            <a:p>
              <a:endParaRPr lang="tr-TR"/>
            </a:p>
          </p:txBody>
        </p:sp>
        <p:sp>
          <p:nvSpPr>
            <p:cNvPr id="35" name="Freeform 219"/>
            <p:cNvSpPr>
              <a:spLocks/>
            </p:cNvSpPr>
            <p:nvPr/>
          </p:nvSpPr>
          <p:spPr bwMode="auto">
            <a:xfrm>
              <a:off x="2122" y="2202"/>
              <a:ext cx="8" cy="51"/>
            </a:xfrm>
            <a:custGeom>
              <a:avLst/>
              <a:gdLst>
                <a:gd name="T0" fmla="*/ 8 w 51"/>
                <a:gd name="T1" fmla="*/ 24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4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4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5"/>
                  </a:moveTo>
                  <a:lnTo>
                    <a:pt x="51" y="137"/>
                  </a:lnTo>
                  <a:lnTo>
                    <a:pt x="51" y="109"/>
                  </a:lnTo>
                  <a:lnTo>
                    <a:pt x="26" y="82"/>
                  </a:lnTo>
                  <a:lnTo>
                    <a:pt x="26" y="54"/>
                  </a:lnTo>
                  <a:lnTo>
                    <a:pt x="26" y="27"/>
                  </a:lnTo>
                  <a:lnTo>
                    <a:pt x="26" y="0"/>
                  </a:lnTo>
                  <a:lnTo>
                    <a:pt x="0" y="0"/>
                  </a:lnTo>
                  <a:lnTo>
                    <a:pt x="0" y="27"/>
                  </a:lnTo>
                  <a:lnTo>
                    <a:pt x="0" y="54"/>
                  </a:lnTo>
                  <a:lnTo>
                    <a:pt x="0" y="82"/>
                  </a:lnTo>
                  <a:lnTo>
                    <a:pt x="0" y="109"/>
                  </a:lnTo>
                  <a:lnTo>
                    <a:pt x="0" y="137"/>
                  </a:lnTo>
                  <a:lnTo>
                    <a:pt x="0" y="165"/>
                  </a:lnTo>
                  <a:lnTo>
                    <a:pt x="0" y="219"/>
                  </a:lnTo>
                  <a:lnTo>
                    <a:pt x="0" y="246"/>
                  </a:lnTo>
                  <a:lnTo>
                    <a:pt x="0" y="274"/>
                  </a:lnTo>
                  <a:lnTo>
                    <a:pt x="0" y="302"/>
                  </a:lnTo>
                  <a:lnTo>
                    <a:pt x="0" y="329"/>
                  </a:lnTo>
                  <a:lnTo>
                    <a:pt x="0" y="356"/>
                  </a:lnTo>
                  <a:lnTo>
                    <a:pt x="26" y="356"/>
                  </a:lnTo>
                  <a:lnTo>
                    <a:pt x="26" y="329"/>
                  </a:lnTo>
                  <a:lnTo>
                    <a:pt x="26" y="302"/>
                  </a:lnTo>
                  <a:lnTo>
                    <a:pt x="26" y="274"/>
                  </a:lnTo>
                  <a:lnTo>
                    <a:pt x="51" y="246"/>
                  </a:lnTo>
                  <a:lnTo>
                    <a:pt x="51" y="219"/>
                  </a:lnTo>
                  <a:lnTo>
                    <a:pt x="51" y="165"/>
                  </a:lnTo>
                  <a:close/>
                </a:path>
              </a:pathLst>
            </a:custGeom>
            <a:solidFill>
              <a:srgbClr val="FFFFFF"/>
            </a:solidFill>
            <a:ln w="9525">
              <a:noFill/>
              <a:round/>
              <a:headEnd/>
              <a:tailEnd/>
            </a:ln>
          </p:spPr>
          <p:txBody>
            <a:bodyPr/>
            <a:lstStyle/>
            <a:p>
              <a:endParaRPr lang="tr-TR"/>
            </a:p>
          </p:txBody>
        </p:sp>
        <p:sp>
          <p:nvSpPr>
            <p:cNvPr id="36" name="Freeform 220"/>
            <p:cNvSpPr>
              <a:spLocks/>
            </p:cNvSpPr>
            <p:nvPr/>
          </p:nvSpPr>
          <p:spPr bwMode="auto">
            <a:xfrm>
              <a:off x="2109" y="2370"/>
              <a:ext cx="131" cy="71"/>
            </a:xfrm>
            <a:custGeom>
              <a:avLst/>
              <a:gdLst>
                <a:gd name="T0" fmla="*/ 17 w 784"/>
                <a:gd name="T1" fmla="*/ 0 h 493"/>
                <a:gd name="T2" fmla="*/ 131 w 784"/>
                <a:gd name="T3" fmla="*/ 0 h 493"/>
                <a:gd name="T4" fmla="*/ 131 w 784"/>
                <a:gd name="T5" fmla="*/ 71 h 493"/>
                <a:gd name="T6" fmla="*/ 17 w 784"/>
                <a:gd name="T7" fmla="*/ 71 h 493"/>
                <a:gd name="T8" fmla="*/ 13 w 784"/>
                <a:gd name="T9" fmla="*/ 71 h 493"/>
                <a:gd name="T10" fmla="*/ 8 w 784"/>
                <a:gd name="T11" fmla="*/ 71 h 493"/>
                <a:gd name="T12" fmla="*/ 8 w 784"/>
                <a:gd name="T13" fmla="*/ 67 h 493"/>
                <a:gd name="T14" fmla="*/ 4 w 784"/>
                <a:gd name="T15" fmla="*/ 67 h 493"/>
                <a:gd name="T16" fmla="*/ 4 w 784"/>
                <a:gd name="T17" fmla="*/ 67 h 493"/>
                <a:gd name="T18" fmla="*/ 0 w 784"/>
                <a:gd name="T19" fmla="*/ 63 h 493"/>
                <a:gd name="T20" fmla="*/ 0 w 784"/>
                <a:gd name="T21" fmla="*/ 59 h 493"/>
                <a:gd name="T22" fmla="*/ 0 w 784"/>
                <a:gd name="T23" fmla="*/ 59 h 493"/>
                <a:gd name="T24" fmla="*/ 0 w 784"/>
                <a:gd name="T25" fmla="*/ 12 h 493"/>
                <a:gd name="T26" fmla="*/ 0 w 784"/>
                <a:gd name="T27" fmla="*/ 12 h 493"/>
                <a:gd name="T28" fmla="*/ 0 w 784"/>
                <a:gd name="T29" fmla="*/ 8 h 493"/>
                <a:gd name="T30" fmla="*/ 4 w 784"/>
                <a:gd name="T31" fmla="*/ 4 h 493"/>
                <a:gd name="T32" fmla="*/ 4 w 784"/>
                <a:gd name="T33" fmla="*/ 4 h 493"/>
                <a:gd name="T34" fmla="*/ 8 w 784"/>
                <a:gd name="T35" fmla="*/ 4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7"/>
                  </a:lnTo>
                  <a:lnTo>
                    <a:pt x="24" y="467"/>
                  </a:lnTo>
                  <a:lnTo>
                    <a:pt x="0" y="439"/>
                  </a:lnTo>
                  <a:lnTo>
                    <a:pt x="0" y="412"/>
                  </a:lnTo>
                  <a:lnTo>
                    <a:pt x="0" y="82"/>
                  </a:lnTo>
                  <a:lnTo>
                    <a:pt x="0" y="54"/>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7" name="Freeform 221"/>
            <p:cNvSpPr>
              <a:spLocks/>
            </p:cNvSpPr>
            <p:nvPr/>
          </p:nvSpPr>
          <p:spPr bwMode="auto">
            <a:xfrm>
              <a:off x="2122" y="2378"/>
              <a:ext cx="8" cy="55"/>
            </a:xfrm>
            <a:custGeom>
              <a:avLst/>
              <a:gdLst>
                <a:gd name="T0" fmla="*/ 8 w 51"/>
                <a:gd name="T1" fmla="*/ 28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11"/>
                  </a:lnTo>
                  <a:lnTo>
                    <a:pt x="26" y="83"/>
                  </a:lnTo>
                  <a:lnTo>
                    <a:pt x="26" y="56"/>
                  </a:lnTo>
                  <a:lnTo>
                    <a:pt x="26" y="28"/>
                  </a:lnTo>
                  <a:lnTo>
                    <a:pt x="26" y="0"/>
                  </a:lnTo>
                  <a:lnTo>
                    <a:pt x="0" y="0"/>
                  </a:lnTo>
                  <a:lnTo>
                    <a:pt x="0" y="28"/>
                  </a:lnTo>
                  <a:lnTo>
                    <a:pt x="0" y="56"/>
                  </a:lnTo>
                  <a:lnTo>
                    <a:pt x="0" y="83"/>
                  </a:lnTo>
                  <a:lnTo>
                    <a:pt x="0" y="111"/>
                  </a:lnTo>
                  <a:lnTo>
                    <a:pt x="0" y="165"/>
                  </a:lnTo>
                  <a:lnTo>
                    <a:pt x="0" y="193"/>
                  </a:lnTo>
                  <a:lnTo>
                    <a:pt x="0" y="220"/>
                  </a:lnTo>
                  <a:lnTo>
                    <a:pt x="0" y="275"/>
                  </a:lnTo>
                  <a:lnTo>
                    <a:pt x="0" y="302"/>
                  </a:lnTo>
                  <a:lnTo>
                    <a:pt x="0" y="330"/>
                  </a:lnTo>
                  <a:lnTo>
                    <a:pt x="0" y="358"/>
                  </a:lnTo>
                  <a:lnTo>
                    <a:pt x="0" y="385"/>
                  </a:lnTo>
                  <a:lnTo>
                    <a:pt x="26" y="385"/>
                  </a:lnTo>
                  <a:lnTo>
                    <a:pt x="26" y="358"/>
                  </a:lnTo>
                  <a:lnTo>
                    <a:pt x="26" y="330"/>
                  </a:lnTo>
                  <a:lnTo>
                    <a:pt x="26" y="302"/>
                  </a:lnTo>
                  <a:lnTo>
                    <a:pt x="51" y="275"/>
                  </a:lnTo>
                  <a:lnTo>
                    <a:pt x="51" y="220"/>
                  </a:lnTo>
                  <a:lnTo>
                    <a:pt x="51" y="193"/>
                  </a:lnTo>
                  <a:close/>
                </a:path>
              </a:pathLst>
            </a:custGeom>
            <a:solidFill>
              <a:srgbClr val="FFFFFF"/>
            </a:solidFill>
            <a:ln w="9525">
              <a:noFill/>
              <a:round/>
              <a:headEnd/>
              <a:tailEnd/>
            </a:ln>
          </p:spPr>
          <p:txBody>
            <a:bodyPr/>
            <a:lstStyle/>
            <a:p>
              <a:endParaRPr lang="tr-TR"/>
            </a:p>
          </p:txBody>
        </p:sp>
        <p:sp>
          <p:nvSpPr>
            <p:cNvPr id="38" name="Freeform 222"/>
            <p:cNvSpPr>
              <a:spLocks/>
            </p:cNvSpPr>
            <p:nvPr/>
          </p:nvSpPr>
          <p:spPr bwMode="auto">
            <a:xfrm>
              <a:off x="2109" y="2550"/>
              <a:ext cx="131" cy="71"/>
            </a:xfrm>
            <a:custGeom>
              <a:avLst/>
              <a:gdLst>
                <a:gd name="T0" fmla="*/ 17 w 784"/>
                <a:gd name="T1" fmla="*/ 0 h 494"/>
                <a:gd name="T2" fmla="*/ 131 w 784"/>
                <a:gd name="T3" fmla="*/ 0 h 494"/>
                <a:gd name="T4" fmla="*/ 131 w 784"/>
                <a:gd name="T5" fmla="*/ 71 h 494"/>
                <a:gd name="T6" fmla="*/ 17 w 784"/>
                <a:gd name="T7" fmla="*/ 71 h 494"/>
                <a:gd name="T8" fmla="*/ 13 w 784"/>
                <a:gd name="T9" fmla="*/ 67 h 494"/>
                <a:gd name="T10" fmla="*/ 8 w 784"/>
                <a:gd name="T11" fmla="*/ 67 h 494"/>
                <a:gd name="T12" fmla="*/ 8 w 784"/>
                <a:gd name="T13" fmla="*/ 67 h 494"/>
                <a:gd name="T14" fmla="*/ 4 w 784"/>
                <a:gd name="T15" fmla="*/ 67 h 494"/>
                <a:gd name="T16" fmla="*/ 4 w 784"/>
                <a:gd name="T17" fmla="*/ 63 h 494"/>
                <a:gd name="T18" fmla="*/ 0 w 784"/>
                <a:gd name="T19" fmla="*/ 63 h 494"/>
                <a:gd name="T20" fmla="*/ 0 w 784"/>
                <a:gd name="T21" fmla="*/ 59 h 494"/>
                <a:gd name="T22" fmla="*/ 0 w 784"/>
                <a:gd name="T23" fmla="*/ 55 h 494"/>
                <a:gd name="T24" fmla="*/ 0 w 784"/>
                <a:gd name="T25" fmla="*/ 12 h 494"/>
                <a:gd name="T26" fmla="*/ 0 w 784"/>
                <a:gd name="T27" fmla="*/ 8 h 494"/>
                <a:gd name="T28" fmla="*/ 0 w 784"/>
                <a:gd name="T29" fmla="*/ 8 h 494"/>
                <a:gd name="T30" fmla="*/ 4 w 784"/>
                <a:gd name="T31" fmla="*/ 4 h 494"/>
                <a:gd name="T32" fmla="*/ 4 w 784"/>
                <a:gd name="T33" fmla="*/ 4 h 494"/>
                <a:gd name="T34" fmla="*/ 8 w 784"/>
                <a:gd name="T35" fmla="*/ 0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66"/>
                  </a:lnTo>
                  <a:lnTo>
                    <a:pt x="50" y="466"/>
                  </a:lnTo>
                  <a:lnTo>
                    <a:pt x="24" y="466"/>
                  </a:lnTo>
                  <a:lnTo>
                    <a:pt x="24" y="438"/>
                  </a:lnTo>
                  <a:lnTo>
                    <a:pt x="0" y="438"/>
                  </a:lnTo>
                  <a:lnTo>
                    <a:pt x="0" y="411"/>
                  </a:lnTo>
                  <a:lnTo>
                    <a:pt x="0" y="383"/>
                  </a:lnTo>
                  <a:lnTo>
                    <a:pt x="0" y="83"/>
                  </a:lnTo>
                  <a:lnTo>
                    <a:pt x="0" y="55"/>
                  </a:lnTo>
                  <a:lnTo>
                    <a:pt x="24"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9" name="Freeform 223"/>
            <p:cNvSpPr>
              <a:spLocks/>
            </p:cNvSpPr>
            <p:nvPr/>
          </p:nvSpPr>
          <p:spPr bwMode="auto">
            <a:xfrm>
              <a:off x="2122" y="2558"/>
              <a:ext cx="8" cy="51"/>
            </a:xfrm>
            <a:custGeom>
              <a:avLst/>
              <a:gdLst>
                <a:gd name="T0" fmla="*/ 8 w 51"/>
                <a:gd name="T1" fmla="*/ 27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7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7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91"/>
                  </a:moveTo>
                  <a:lnTo>
                    <a:pt x="51" y="137"/>
                  </a:lnTo>
                  <a:lnTo>
                    <a:pt x="51" y="109"/>
                  </a:lnTo>
                  <a:lnTo>
                    <a:pt x="26" y="82"/>
                  </a:lnTo>
                  <a:lnTo>
                    <a:pt x="26" y="54"/>
                  </a:lnTo>
                  <a:lnTo>
                    <a:pt x="26" y="28"/>
                  </a:lnTo>
                  <a:lnTo>
                    <a:pt x="26" y="0"/>
                  </a:lnTo>
                  <a:lnTo>
                    <a:pt x="0" y="0"/>
                  </a:lnTo>
                  <a:lnTo>
                    <a:pt x="0" y="28"/>
                  </a:lnTo>
                  <a:lnTo>
                    <a:pt x="0" y="54"/>
                  </a:lnTo>
                  <a:lnTo>
                    <a:pt x="0" y="82"/>
                  </a:lnTo>
                  <a:lnTo>
                    <a:pt x="0" y="109"/>
                  </a:lnTo>
                  <a:lnTo>
                    <a:pt x="0" y="137"/>
                  </a:lnTo>
                  <a:lnTo>
                    <a:pt x="0" y="191"/>
                  </a:lnTo>
                  <a:lnTo>
                    <a:pt x="0" y="219"/>
                  </a:lnTo>
                  <a:lnTo>
                    <a:pt x="0" y="246"/>
                  </a:lnTo>
                  <a:lnTo>
                    <a:pt x="0" y="274"/>
                  </a:lnTo>
                  <a:lnTo>
                    <a:pt x="0" y="302"/>
                  </a:lnTo>
                  <a:lnTo>
                    <a:pt x="0" y="328"/>
                  </a:lnTo>
                  <a:lnTo>
                    <a:pt x="0" y="356"/>
                  </a:lnTo>
                  <a:lnTo>
                    <a:pt x="26" y="356"/>
                  </a:lnTo>
                  <a:lnTo>
                    <a:pt x="26" y="328"/>
                  </a:lnTo>
                  <a:lnTo>
                    <a:pt x="26" y="302"/>
                  </a:lnTo>
                  <a:lnTo>
                    <a:pt x="26" y="274"/>
                  </a:lnTo>
                  <a:lnTo>
                    <a:pt x="51" y="246"/>
                  </a:lnTo>
                  <a:lnTo>
                    <a:pt x="51" y="219"/>
                  </a:lnTo>
                  <a:lnTo>
                    <a:pt x="51" y="191"/>
                  </a:lnTo>
                  <a:close/>
                </a:path>
              </a:pathLst>
            </a:custGeom>
            <a:solidFill>
              <a:srgbClr val="FFFFFF"/>
            </a:solidFill>
            <a:ln w="9525">
              <a:noFill/>
              <a:round/>
              <a:headEnd/>
              <a:tailEnd/>
            </a:ln>
          </p:spPr>
          <p:txBody>
            <a:bodyPr/>
            <a:lstStyle/>
            <a:p>
              <a:endParaRPr lang="tr-TR"/>
            </a:p>
          </p:txBody>
        </p:sp>
        <p:sp>
          <p:nvSpPr>
            <p:cNvPr id="40" name="Freeform 224"/>
            <p:cNvSpPr>
              <a:spLocks/>
            </p:cNvSpPr>
            <p:nvPr/>
          </p:nvSpPr>
          <p:spPr bwMode="auto">
            <a:xfrm>
              <a:off x="2109" y="2727"/>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70 h 493"/>
                <a:gd name="T12" fmla="*/ 8 w 784"/>
                <a:gd name="T13" fmla="*/ 70 h 493"/>
                <a:gd name="T14" fmla="*/ 4 w 784"/>
                <a:gd name="T15" fmla="*/ 66 h 493"/>
                <a:gd name="T16" fmla="*/ 4 w 784"/>
                <a:gd name="T17" fmla="*/ 66 h 493"/>
                <a:gd name="T18" fmla="*/ 0 w 784"/>
                <a:gd name="T19" fmla="*/ 62 h 493"/>
                <a:gd name="T20" fmla="*/ 0 w 784"/>
                <a:gd name="T21" fmla="*/ 62 h 493"/>
                <a:gd name="T22" fmla="*/ 0 w 784"/>
                <a:gd name="T23" fmla="*/ 58 h 493"/>
                <a:gd name="T24" fmla="*/ 0 w 784"/>
                <a:gd name="T25" fmla="*/ 16 h 493"/>
                <a:gd name="T26" fmla="*/ 0 w 784"/>
                <a:gd name="T27" fmla="*/ 12 h 493"/>
                <a:gd name="T28" fmla="*/ 0 w 784"/>
                <a:gd name="T29" fmla="*/ 8 h 493"/>
                <a:gd name="T30" fmla="*/ 4 w 784"/>
                <a:gd name="T31" fmla="*/ 8 h 493"/>
                <a:gd name="T32" fmla="*/ 4 w 784"/>
                <a:gd name="T33" fmla="*/ 4 h 493"/>
                <a:gd name="T34" fmla="*/ 8 w 784"/>
                <a:gd name="T35" fmla="*/ 4 h 493"/>
                <a:gd name="T36" fmla="*/ 8 w 784"/>
                <a:gd name="T37" fmla="*/ 4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24" y="466"/>
                  </a:lnTo>
                  <a:lnTo>
                    <a:pt x="0" y="439"/>
                  </a:lnTo>
                  <a:lnTo>
                    <a:pt x="0" y="412"/>
                  </a:lnTo>
                  <a:lnTo>
                    <a:pt x="0" y="110"/>
                  </a:lnTo>
                  <a:lnTo>
                    <a:pt x="0" y="82"/>
                  </a:lnTo>
                  <a:lnTo>
                    <a:pt x="0" y="55"/>
                  </a:lnTo>
                  <a:lnTo>
                    <a:pt x="24" y="55"/>
                  </a:lnTo>
                  <a:lnTo>
                    <a:pt x="24" y="27"/>
                  </a:lnTo>
                  <a:lnTo>
                    <a:pt x="50" y="27"/>
                  </a:lnTo>
                  <a:lnTo>
                    <a:pt x="75" y="0"/>
                  </a:lnTo>
                  <a:lnTo>
                    <a:pt x="101" y="0"/>
                  </a:lnTo>
                  <a:close/>
                </a:path>
              </a:pathLst>
            </a:custGeom>
            <a:solidFill>
              <a:srgbClr val="0E0D0D"/>
            </a:solidFill>
            <a:ln w="9525">
              <a:noFill/>
              <a:round/>
              <a:headEnd/>
              <a:tailEnd/>
            </a:ln>
          </p:spPr>
          <p:txBody>
            <a:bodyPr/>
            <a:lstStyle/>
            <a:p>
              <a:endParaRPr lang="tr-TR"/>
            </a:p>
          </p:txBody>
        </p:sp>
        <p:sp>
          <p:nvSpPr>
            <p:cNvPr id="41" name="Freeform 225"/>
            <p:cNvSpPr>
              <a:spLocks/>
            </p:cNvSpPr>
            <p:nvPr/>
          </p:nvSpPr>
          <p:spPr bwMode="auto">
            <a:xfrm>
              <a:off x="2122" y="2735"/>
              <a:ext cx="8" cy="54"/>
            </a:xfrm>
            <a:custGeom>
              <a:avLst/>
              <a:gdLst>
                <a:gd name="T0" fmla="*/ 8 w 51"/>
                <a:gd name="T1" fmla="*/ 27 h 384"/>
                <a:gd name="T2" fmla="*/ 8 w 51"/>
                <a:gd name="T3" fmla="*/ 23 h 384"/>
                <a:gd name="T4" fmla="*/ 8 w 51"/>
                <a:gd name="T5" fmla="*/ 19 h 384"/>
                <a:gd name="T6" fmla="*/ 4 w 51"/>
                <a:gd name="T7" fmla="*/ 12 h 384"/>
                <a:gd name="T8" fmla="*/ 4 w 51"/>
                <a:gd name="T9" fmla="*/ 8 h 384"/>
                <a:gd name="T10" fmla="*/ 4 w 51"/>
                <a:gd name="T11" fmla="*/ 8 h 384"/>
                <a:gd name="T12" fmla="*/ 4 w 51"/>
                <a:gd name="T13" fmla="*/ 4 h 384"/>
                <a:gd name="T14" fmla="*/ 4 w 51"/>
                <a:gd name="T15" fmla="*/ 4 h 384"/>
                <a:gd name="T16" fmla="*/ 4 w 51"/>
                <a:gd name="T17" fmla="*/ 0 h 384"/>
                <a:gd name="T18" fmla="*/ 0 w 51"/>
                <a:gd name="T19" fmla="*/ 4 h 384"/>
                <a:gd name="T20" fmla="*/ 0 w 51"/>
                <a:gd name="T21" fmla="*/ 4 h 384"/>
                <a:gd name="T22" fmla="*/ 0 w 51"/>
                <a:gd name="T23" fmla="*/ 8 h 384"/>
                <a:gd name="T24" fmla="*/ 0 w 51"/>
                <a:gd name="T25" fmla="*/ 8 h 384"/>
                <a:gd name="T26" fmla="*/ 0 w 51"/>
                <a:gd name="T27" fmla="*/ 12 h 384"/>
                <a:gd name="T28" fmla="*/ 0 w 51"/>
                <a:gd name="T29" fmla="*/ 19 h 384"/>
                <a:gd name="T30" fmla="*/ 0 w 51"/>
                <a:gd name="T31" fmla="*/ 23 h 384"/>
                <a:gd name="T32" fmla="*/ 0 w 51"/>
                <a:gd name="T33" fmla="*/ 27 h 384"/>
                <a:gd name="T34" fmla="*/ 0 w 51"/>
                <a:gd name="T35" fmla="*/ 35 h 384"/>
                <a:gd name="T36" fmla="*/ 0 w 51"/>
                <a:gd name="T37" fmla="*/ 39 h 384"/>
                <a:gd name="T38" fmla="*/ 0 w 51"/>
                <a:gd name="T39" fmla="*/ 42 h 384"/>
                <a:gd name="T40" fmla="*/ 0 w 51"/>
                <a:gd name="T41" fmla="*/ 46 h 384"/>
                <a:gd name="T42" fmla="*/ 0 w 51"/>
                <a:gd name="T43" fmla="*/ 50 h 384"/>
                <a:gd name="T44" fmla="*/ 0 w 51"/>
                <a:gd name="T45" fmla="*/ 54 h 384"/>
                <a:gd name="T46" fmla="*/ 0 w 51"/>
                <a:gd name="T47" fmla="*/ 54 h 384"/>
                <a:gd name="T48" fmla="*/ 4 w 51"/>
                <a:gd name="T49" fmla="*/ 54 h 384"/>
                <a:gd name="T50" fmla="*/ 4 w 51"/>
                <a:gd name="T51" fmla="*/ 54 h 384"/>
                <a:gd name="T52" fmla="*/ 4 w 51"/>
                <a:gd name="T53" fmla="*/ 54 h 384"/>
                <a:gd name="T54" fmla="*/ 4 w 51"/>
                <a:gd name="T55" fmla="*/ 50 h 384"/>
                <a:gd name="T56" fmla="*/ 4 w 51"/>
                <a:gd name="T57" fmla="*/ 46 h 384"/>
                <a:gd name="T58" fmla="*/ 4 w 51"/>
                <a:gd name="T59" fmla="*/ 42 h 384"/>
                <a:gd name="T60" fmla="*/ 8 w 51"/>
                <a:gd name="T61" fmla="*/ 39 h 384"/>
                <a:gd name="T62" fmla="*/ 8 w 51"/>
                <a:gd name="T63" fmla="*/ 35 h 384"/>
                <a:gd name="T64" fmla="*/ 8 w 51"/>
                <a:gd name="T65" fmla="*/ 27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64"/>
                  </a:lnTo>
                  <a:lnTo>
                    <a:pt x="51" y="137"/>
                  </a:lnTo>
                  <a:lnTo>
                    <a:pt x="26" y="82"/>
                  </a:lnTo>
                  <a:lnTo>
                    <a:pt x="26" y="55"/>
                  </a:lnTo>
                  <a:lnTo>
                    <a:pt x="26" y="27"/>
                  </a:lnTo>
                  <a:lnTo>
                    <a:pt x="26" y="0"/>
                  </a:lnTo>
                  <a:lnTo>
                    <a:pt x="0" y="27"/>
                  </a:lnTo>
                  <a:lnTo>
                    <a:pt x="0" y="55"/>
                  </a:lnTo>
                  <a:lnTo>
                    <a:pt x="0" y="82"/>
                  </a:lnTo>
                  <a:lnTo>
                    <a:pt x="0" y="137"/>
                  </a:lnTo>
                  <a:lnTo>
                    <a:pt x="0" y="164"/>
                  </a:lnTo>
                  <a:lnTo>
                    <a:pt x="0" y="192"/>
                  </a:lnTo>
                  <a:lnTo>
                    <a:pt x="0" y="247"/>
                  </a:lnTo>
                  <a:lnTo>
                    <a:pt x="0" y="274"/>
                  </a:lnTo>
                  <a:lnTo>
                    <a:pt x="0" y="301"/>
                  </a:lnTo>
                  <a:lnTo>
                    <a:pt x="0" y="329"/>
                  </a:lnTo>
                  <a:lnTo>
                    <a:pt x="0" y="357"/>
                  </a:lnTo>
                  <a:lnTo>
                    <a:pt x="0" y="384"/>
                  </a:lnTo>
                  <a:lnTo>
                    <a:pt x="26" y="384"/>
                  </a:lnTo>
                  <a:lnTo>
                    <a:pt x="26" y="357"/>
                  </a:lnTo>
                  <a:lnTo>
                    <a:pt x="26" y="329"/>
                  </a:lnTo>
                  <a:lnTo>
                    <a:pt x="26" y="301"/>
                  </a:lnTo>
                  <a:lnTo>
                    <a:pt x="51" y="274"/>
                  </a:lnTo>
                  <a:lnTo>
                    <a:pt x="51" y="247"/>
                  </a:lnTo>
                  <a:lnTo>
                    <a:pt x="51" y="192"/>
                  </a:lnTo>
                  <a:close/>
                </a:path>
              </a:pathLst>
            </a:custGeom>
            <a:solidFill>
              <a:srgbClr val="FFFFFF"/>
            </a:solidFill>
            <a:ln w="9525">
              <a:noFill/>
              <a:round/>
              <a:headEnd/>
              <a:tailEnd/>
            </a:ln>
          </p:spPr>
          <p:txBody>
            <a:bodyPr/>
            <a:lstStyle/>
            <a:p>
              <a:endParaRPr lang="tr-TR"/>
            </a:p>
          </p:txBody>
        </p:sp>
        <p:sp>
          <p:nvSpPr>
            <p:cNvPr id="42" name="WordArt 226"/>
            <p:cNvSpPr>
              <a:spLocks noChangeArrowheads="1" noChangeShapeType="1" noTextEdit="1"/>
            </p:cNvSpPr>
            <p:nvPr/>
          </p:nvSpPr>
          <p:spPr bwMode="auto">
            <a:xfrm>
              <a:off x="2422" y="1185"/>
              <a:ext cx="1080" cy="596"/>
            </a:xfrm>
            <a:prstGeom prst="rect">
              <a:avLst/>
            </a:prstGeom>
          </p:spPr>
          <p:txBody>
            <a:bodyPr wrap="none" fromWordArt="1">
              <a:prstTxWarp prst="textPlain">
                <a:avLst>
                  <a:gd name="adj" fmla="val 50000"/>
                </a:avLst>
              </a:prstTxWarp>
            </a:bodyPr>
            <a:lstStyle/>
            <a:p>
              <a:r>
                <a:rPr lang="tr-TR" sz="3600" kern="10" dirty="0" smtClean="0">
                  <a:ln w="9525">
                    <a:noFill/>
                    <a:round/>
                    <a:headEnd/>
                    <a:tailEnd/>
                  </a:ln>
                  <a:latin typeface="Arial Black"/>
                </a:rPr>
                <a:t>Afet Planı</a:t>
              </a:r>
              <a:endParaRPr lang="tr-TR" sz="3600" kern="10" dirty="0">
                <a:ln w="9525">
                  <a:noFill/>
                  <a:round/>
                  <a:headEnd/>
                  <a:tailEnd/>
                </a:ln>
                <a:latin typeface="Arial Black"/>
              </a:endParaRPr>
            </a:p>
          </p:txBody>
        </p:sp>
      </p:grpSp>
      <p:sp>
        <p:nvSpPr>
          <p:cNvPr id="43" name="42 Metin kutusu"/>
          <p:cNvSpPr txBox="1"/>
          <p:nvPr/>
        </p:nvSpPr>
        <p:spPr>
          <a:xfrm>
            <a:off x="2571736" y="928670"/>
            <a:ext cx="4000528" cy="461665"/>
          </a:xfrm>
          <a:prstGeom prst="rect">
            <a:avLst/>
          </a:prstGeom>
          <a:noFill/>
        </p:spPr>
        <p:txBody>
          <a:bodyPr wrap="square" rtlCol="0">
            <a:spAutoFit/>
          </a:bodyPr>
          <a:lstStyle/>
          <a:p>
            <a:r>
              <a:rPr lang="tr-TR" sz="2400" b="1" dirty="0" smtClean="0">
                <a:solidFill>
                  <a:srgbClr val="C00000"/>
                </a:solidFill>
              </a:rPr>
              <a:t>ACİL DURUM PLANLARI</a:t>
            </a:r>
            <a:endParaRPr lang="tr-TR" sz="2400" dirty="0">
              <a:solidFill>
                <a:srgbClr val="C00000"/>
              </a:solidFill>
            </a:endParaRPr>
          </a:p>
        </p:txBody>
      </p:sp>
      <p:sp>
        <p:nvSpPr>
          <p:cNvPr id="44" name="43 Metin kutusu"/>
          <p:cNvSpPr txBox="1"/>
          <p:nvPr/>
        </p:nvSpPr>
        <p:spPr>
          <a:xfrm>
            <a:off x="571472" y="4643446"/>
            <a:ext cx="7929618" cy="867930"/>
          </a:xfrm>
          <a:prstGeom prst="rect">
            <a:avLst/>
          </a:prstGeom>
          <a:noFill/>
        </p:spPr>
        <p:txBody>
          <a:bodyPr wrap="square" rtlCol="0">
            <a:spAutoFit/>
          </a:bodyPr>
          <a:lstStyle/>
          <a:p>
            <a:pPr algn="ctr">
              <a:lnSpc>
                <a:spcPct val="90000"/>
              </a:lnSpc>
              <a:spcBef>
                <a:spcPct val="10000"/>
              </a:spcBef>
            </a:pPr>
            <a:r>
              <a:rPr lang="tr-TR" sz="2800" b="1" dirty="0" smtClean="0"/>
              <a:t>Tüm kurumların </a:t>
            </a:r>
            <a:r>
              <a:rPr lang="tr-TR" sz="2800" b="1" dirty="0" smtClean="0">
                <a:solidFill>
                  <a:srgbClr val="FF0000"/>
                </a:solidFill>
              </a:rPr>
              <a:t>acil durum </a:t>
            </a:r>
            <a:r>
              <a:rPr lang="tr-TR" sz="2800" b="1" dirty="0" smtClean="0"/>
              <a:t>planına sahip olmaları zorunludur.</a:t>
            </a:r>
            <a:endParaRPr lang="en-US" sz="2800"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143108" y="928670"/>
            <a:ext cx="5214973" cy="523220"/>
          </a:xfrm>
          <a:prstGeom prst="rect">
            <a:avLst/>
          </a:prstGeom>
        </p:spPr>
        <p:txBody>
          <a:bodyPr wrap="square">
            <a:spAutoFit/>
          </a:bodyPr>
          <a:lstStyle/>
          <a:p>
            <a:r>
              <a:rPr lang="tr-TR" sz="2800" b="1" dirty="0" smtClean="0">
                <a:solidFill>
                  <a:srgbClr val="C00000"/>
                </a:solidFill>
              </a:rPr>
              <a:t>ACİL DURUM PLANLARI</a:t>
            </a:r>
            <a:endParaRPr lang="tr-TR" sz="2800" dirty="0">
              <a:solidFill>
                <a:srgbClr val="C00000"/>
              </a:solidFill>
            </a:endParaRPr>
          </a:p>
        </p:txBody>
      </p:sp>
      <p:sp>
        <p:nvSpPr>
          <p:cNvPr id="6" name="5 Dikdörtgen"/>
          <p:cNvSpPr/>
          <p:nvPr/>
        </p:nvSpPr>
        <p:spPr>
          <a:xfrm>
            <a:off x="714348" y="1571610"/>
            <a:ext cx="7500990" cy="3804118"/>
          </a:xfrm>
          <a:prstGeom prst="rect">
            <a:avLst/>
          </a:prstGeom>
        </p:spPr>
        <p:txBody>
          <a:bodyPr wrap="square">
            <a:spAutoFit/>
          </a:bodyPr>
          <a:lstStyle/>
          <a:p>
            <a:pPr>
              <a:lnSpc>
                <a:spcPct val="90000"/>
              </a:lnSpc>
              <a:spcBef>
                <a:spcPct val="10000"/>
              </a:spcBef>
            </a:pPr>
            <a:r>
              <a:rPr lang="tr-TR" sz="3600" b="1" dirty="0">
                <a:solidFill>
                  <a:srgbClr val="C00000"/>
                </a:solidFill>
              </a:rPr>
              <a:t>Sorumluluklar</a:t>
            </a:r>
            <a:endParaRPr lang="en-US" sz="3600" b="1" dirty="0">
              <a:solidFill>
                <a:srgbClr val="C00000"/>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Bireyler tehlikeli alandan uzaklaştırılır.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Kurumdaki rol ile ilgili kurallar izlenir ve rapor verilir.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Kurumun acil durum planı bilinir.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Tahliyeye yardım edilir.</a:t>
            </a:r>
            <a:endParaRPr lang="en-US" sz="3600" b="1"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714348" y="1714488"/>
            <a:ext cx="7500990" cy="2862322"/>
          </a:xfrm>
          <a:prstGeom prst="rect">
            <a:avLst/>
          </a:prstGeom>
        </p:spPr>
        <p:txBody>
          <a:bodyPr wrap="square">
            <a:spAutoFit/>
          </a:bodyPr>
          <a:lstStyle/>
          <a:p>
            <a:pPr>
              <a:buNone/>
            </a:pPr>
            <a:r>
              <a:rPr lang="tr-TR" sz="3600" b="1" dirty="0" smtClean="0">
                <a:solidFill>
                  <a:srgbClr val="C00000"/>
                </a:solidFill>
              </a:rPr>
              <a:t>Acil durum</a:t>
            </a:r>
            <a:r>
              <a:rPr lang="tr-TR" sz="3600" b="1" dirty="0" smtClean="0">
                <a:solidFill>
                  <a:schemeClr val="accent5">
                    <a:lumMod val="50000"/>
                  </a:schemeClr>
                </a:solidFill>
              </a:rPr>
              <a:t>; </a:t>
            </a:r>
          </a:p>
          <a:p>
            <a:pPr>
              <a:buNone/>
            </a:pPr>
            <a:r>
              <a:rPr lang="tr-TR" sz="3600" b="1" dirty="0" smtClean="0">
                <a:solidFill>
                  <a:schemeClr val="accent5">
                    <a:lumMod val="50000"/>
                  </a:schemeClr>
                </a:solidFill>
              </a:rPr>
              <a:t>önceden tahmin edilemeyen, ani olarak oluşan ve </a:t>
            </a:r>
          </a:p>
          <a:p>
            <a:pPr>
              <a:buNone/>
            </a:pPr>
            <a:r>
              <a:rPr lang="tr-TR" sz="3600" b="1" dirty="0" smtClean="0">
                <a:solidFill>
                  <a:schemeClr val="accent5">
                    <a:lumMod val="50000"/>
                  </a:schemeClr>
                </a:solidFill>
              </a:rPr>
              <a:t>	hızlı bir şekilde müdahaleyi gerektiren olaylar bütünüdür.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429264"/>
            <a:ext cx="6400800" cy="752468"/>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2857488" y="928670"/>
            <a:ext cx="4181594" cy="584775"/>
          </a:xfrm>
          <a:prstGeom prst="rect">
            <a:avLst/>
          </a:prstGeom>
        </p:spPr>
        <p:txBody>
          <a:bodyPr wrap="none">
            <a:spAutoFit/>
          </a:bodyPr>
          <a:lstStyle/>
          <a:p>
            <a:pPr algn="ctr"/>
            <a:r>
              <a:rPr lang="tr-TR" sz="3200" b="1" dirty="0" smtClean="0">
                <a:solidFill>
                  <a:srgbClr val="C00000"/>
                </a:solidFill>
              </a:rPr>
              <a:t>ACİL DURUM PLANLARI</a:t>
            </a:r>
            <a:endParaRPr lang="tr-TR" sz="3200" dirty="0">
              <a:solidFill>
                <a:srgbClr val="C00000"/>
              </a:solidFill>
            </a:endParaRPr>
          </a:p>
        </p:txBody>
      </p:sp>
      <p:sp>
        <p:nvSpPr>
          <p:cNvPr id="6" name="5 Dikdörtgen"/>
          <p:cNvSpPr/>
          <p:nvPr/>
        </p:nvSpPr>
        <p:spPr>
          <a:xfrm>
            <a:off x="1071538" y="1571612"/>
            <a:ext cx="7429552" cy="3588675"/>
          </a:xfrm>
          <a:prstGeom prst="rect">
            <a:avLst/>
          </a:prstGeom>
        </p:spPr>
        <p:txBody>
          <a:bodyPr wrap="square">
            <a:spAutoFit/>
          </a:bodyPr>
          <a:lstStyle/>
          <a:p>
            <a:pPr lvl="1">
              <a:lnSpc>
                <a:spcPct val="95000"/>
              </a:lnSpc>
              <a:spcBef>
                <a:spcPct val="15000"/>
              </a:spcBef>
              <a:buFont typeface="Arial" pitchFamily="34" charset="0"/>
              <a:buChar char="•"/>
            </a:pPr>
            <a:r>
              <a:rPr lang="tr-TR" sz="3200" dirty="0" smtClean="0">
                <a:solidFill>
                  <a:schemeClr val="accent5">
                    <a:lumMod val="75000"/>
                  </a:schemeClr>
                </a:solidFill>
              </a:rPr>
              <a:t>Malzemelerin, donanımın ve kayıtların ortamdan çıkarılmasına yardım edilir. </a:t>
            </a:r>
            <a:endParaRPr lang="en-US" sz="3200" dirty="0" smtClean="0">
              <a:solidFill>
                <a:schemeClr val="accent5">
                  <a:lumMod val="75000"/>
                </a:schemeClr>
              </a:solidFill>
            </a:endParaRPr>
          </a:p>
          <a:p>
            <a:pPr lvl="1">
              <a:lnSpc>
                <a:spcPct val="95000"/>
              </a:lnSpc>
              <a:spcBef>
                <a:spcPct val="15000"/>
              </a:spcBef>
              <a:buFont typeface="Arial" pitchFamily="34" charset="0"/>
              <a:buChar char="•"/>
            </a:pPr>
            <a:r>
              <a:rPr lang="tr-TR" sz="3200" dirty="0" smtClean="0">
                <a:solidFill>
                  <a:schemeClr val="accent5">
                    <a:lumMod val="75000"/>
                  </a:schemeClr>
                </a:solidFill>
              </a:rPr>
              <a:t>Eyleme geçmeden önce düşünülür, zaman yönetimi yapılır. </a:t>
            </a:r>
            <a:endParaRPr lang="en-US" sz="3200" dirty="0" smtClean="0">
              <a:solidFill>
                <a:schemeClr val="accent5">
                  <a:lumMod val="75000"/>
                </a:schemeClr>
              </a:solidFill>
            </a:endParaRPr>
          </a:p>
          <a:p>
            <a:pPr lvl="1">
              <a:lnSpc>
                <a:spcPct val="95000"/>
              </a:lnSpc>
              <a:spcBef>
                <a:spcPct val="15000"/>
              </a:spcBef>
              <a:buFont typeface="Arial" pitchFamily="34" charset="0"/>
              <a:buChar char="•"/>
            </a:pPr>
            <a:r>
              <a:rPr lang="tr-TR" sz="3200" dirty="0" smtClean="0">
                <a:solidFill>
                  <a:schemeClr val="accent5">
                    <a:lumMod val="75000"/>
                  </a:schemeClr>
                </a:solidFill>
              </a:rPr>
              <a:t>Sakin tavır sergilenir. </a:t>
            </a:r>
          </a:p>
          <a:p>
            <a:pPr lvl="1">
              <a:lnSpc>
                <a:spcPct val="95000"/>
              </a:lnSpc>
              <a:spcBef>
                <a:spcPct val="15000"/>
              </a:spcBef>
              <a:buFont typeface="Arial" pitchFamily="34" charset="0"/>
              <a:buChar char="•"/>
            </a:pPr>
            <a:r>
              <a:rPr lang="tr-TR" sz="3200" dirty="0" smtClean="0">
                <a:solidFill>
                  <a:schemeClr val="accent5">
                    <a:lumMod val="75000"/>
                  </a:schemeClr>
                </a:solidFill>
              </a:rPr>
              <a:t>Güven veren bir tarzda sorumluluklar gerçekleştirilir. </a:t>
            </a:r>
            <a:endParaRPr lang="en-US" sz="3200"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642910" y="1785926"/>
            <a:ext cx="7929618" cy="3108543"/>
          </a:xfrm>
          <a:prstGeom prst="rect">
            <a:avLst/>
          </a:prstGeom>
        </p:spPr>
        <p:txBody>
          <a:bodyPr wrap="square">
            <a:spAutoFit/>
          </a:bodyPr>
          <a:lstStyle/>
          <a:p>
            <a:pPr>
              <a:buFont typeface="Arial" pitchFamily="34" charset="0"/>
              <a:buChar char="•"/>
            </a:pPr>
            <a:r>
              <a:rPr lang="tr-TR" sz="2800" b="1" dirty="0" smtClean="0">
                <a:solidFill>
                  <a:schemeClr val="accent5">
                    <a:lumMod val="75000"/>
                  </a:schemeClr>
                </a:solidFill>
              </a:rPr>
              <a:t>Tıbbi acil durumlar: Büyük salgınlar, kitlesel</a:t>
            </a:r>
          </a:p>
          <a:p>
            <a:pPr>
              <a:buNone/>
            </a:pPr>
            <a:r>
              <a:rPr lang="tr-TR" sz="2800" b="1" dirty="0" smtClean="0">
                <a:solidFill>
                  <a:schemeClr val="accent5">
                    <a:lumMod val="75000"/>
                  </a:schemeClr>
                </a:solidFill>
              </a:rPr>
              <a:t>   yemek zehirlenmeleri, acil kan ihtiyaçları vb.</a:t>
            </a:r>
          </a:p>
          <a:p>
            <a:pPr>
              <a:buNone/>
            </a:pPr>
            <a:r>
              <a:rPr lang="tr-TR" sz="2800" b="1" dirty="0" smtClean="0">
                <a:solidFill>
                  <a:schemeClr val="accent5">
                    <a:lumMod val="75000"/>
                  </a:schemeClr>
                </a:solidFill>
              </a:rPr>
              <a:t>• İşyeri yangınları: Hızlı bir şekilde kontrol altına alınabilen yangınlar</a:t>
            </a:r>
          </a:p>
          <a:p>
            <a:pPr>
              <a:buNone/>
            </a:pPr>
            <a:r>
              <a:rPr lang="tr-TR" sz="2800" b="1" dirty="0" smtClean="0">
                <a:solidFill>
                  <a:schemeClr val="accent5">
                    <a:lumMod val="75000"/>
                  </a:schemeClr>
                </a:solidFill>
              </a:rPr>
              <a:t>• Kazalar: Sanayide meydana gelen kazalar, büyük zincirleme trafik kazaları, izdiham vb.</a:t>
            </a:r>
          </a:p>
          <a:p>
            <a:pPr>
              <a:buNone/>
            </a:pPr>
            <a:r>
              <a:rPr lang="tr-TR" sz="2800" b="1" dirty="0" smtClean="0">
                <a:solidFill>
                  <a:schemeClr val="accent5">
                    <a:lumMod val="75000"/>
                  </a:schemeClr>
                </a:solidFill>
              </a:rPr>
              <a:t>• Bomba ihbarları</a:t>
            </a:r>
            <a:endParaRPr lang="tr-TR" sz="2800" b="1" dirty="0">
              <a:solidFill>
                <a:schemeClr val="accent5">
                  <a:lumMod val="75000"/>
                </a:schemeClr>
              </a:solidFill>
            </a:endParaRPr>
          </a:p>
        </p:txBody>
      </p:sp>
      <p:sp>
        <p:nvSpPr>
          <p:cNvPr id="6" name="5 Metin kutusu"/>
          <p:cNvSpPr txBox="1"/>
          <p:nvPr/>
        </p:nvSpPr>
        <p:spPr>
          <a:xfrm>
            <a:off x="2071670" y="1000108"/>
            <a:ext cx="4857784" cy="523220"/>
          </a:xfrm>
          <a:prstGeom prst="rect">
            <a:avLst/>
          </a:prstGeom>
          <a:noFill/>
        </p:spPr>
        <p:txBody>
          <a:bodyPr wrap="square" rtlCol="0">
            <a:spAutoFit/>
          </a:bodyPr>
          <a:lstStyle/>
          <a:p>
            <a:r>
              <a:rPr lang="tr-TR" sz="2800" b="1" dirty="0" smtClean="0">
                <a:solidFill>
                  <a:srgbClr val="C00000"/>
                </a:solidFill>
              </a:rPr>
              <a:t>ACİL DURUM ÖRNEKLERİ-1</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6" name="5 Dikdörtgen"/>
          <p:cNvSpPr/>
          <p:nvPr/>
        </p:nvSpPr>
        <p:spPr>
          <a:xfrm>
            <a:off x="2263774" y="1203752"/>
            <a:ext cx="4737117" cy="461665"/>
          </a:xfrm>
          <a:prstGeom prst="rect">
            <a:avLst/>
          </a:prstGeom>
        </p:spPr>
        <p:txBody>
          <a:bodyPr wrap="square">
            <a:spAutoFit/>
          </a:bodyPr>
          <a:lstStyle/>
          <a:p>
            <a:pPr lvl="0"/>
            <a:r>
              <a:rPr lang="tr-TR" sz="2400" b="1" dirty="0">
                <a:solidFill>
                  <a:srgbClr val="C00000"/>
                </a:solidFill>
              </a:rPr>
              <a:t>ACİL DURUM </a:t>
            </a:r>
            <a:r>
              <a:rPr lang="tr-TR" sz="2400" b="1" dirty="0" smtClean="0">
                <a:solidFill>
                  <a:srgbClr val="C00000"/>
                </a:solidFill>
              </a:rPr>
              <a:t>ÖRNEKLERİ-2</a:t>
            </a:r>
            <a:endParaRPr lang="tr-TR" sz="2400" dirty="0">
              <a:solidFill>
                <a:srgbClr val="C00000"/>
              </a:solidFill>
            </a:endParaRPr>
          </a:p>
        </p:txBody>
      </p:sp>
      <p:sp>
        <p:nvSpPr>
          <p:cNvPr id="8" name="7 Dikdörtgen"/>
          <p:cNvSpPr/>
          <p:nvPr/>
        </p:nvSpPr>
        <p:spPr>
          <a:xfrm>
            <a:off x="928662" y="2000240"/>
            <a:ext cx="5929338" cy="3539430"/>
          </a:xfrm>
          <a:prstGeom prst="rect">
            <a:avLst/>
          </a:prstGeom>
        </p:spPr>
        <p:txBody>
          <a:bodyPr wrap="square">
            <a:spAutoFit/>
          </a:bodyPr>
          <a:lstStyle/>
          <a:p>
            <a:pPr>
              <a:buFont typeface="Arial" pitchFamily="34" charset="0"/>
              <a:buChar char="•"/>
            </a:pPr>
            <a:r>
              <a:rPr lang="tr-TR" sz="3200" b="1" dirty="0" smtClean="0"/>
              <a:t> </a:t>
            </a:r>
            <a:r>
              <a:rPr lang="tr-TR" sz="3200" b="1" dirty="0" smtClean="0">
                <a:solidFill>
                  <a:schemeClr val="accent5">
                    <a:lumMod val="50000"/>
                  </a:schemeClr>
                </a:solidFill>
              </a:rPr>
              <a:t>Zararlı madde olayları</a:t>
            </a:r>
          </a:p>
          <a:p>
            <a:pPr>
              <a:buNone/>
            </a:pPr>
            <a:r>
              <a:rPr lang="tr-TR" sz="3200" b="1" dirty="0" smtClean="0">
                <a:solidFill>
                  <a:schemeClr val="accent5">
                    <a:lumMod val="50000"/>
                  </a:schemeClr>
                </a:solidFill>
              </a:rPr>
              <a:t>• Su baskını, Sel </a:t>
            </a:r>
          </a:p>
          <a:p>
            <a:pPr>
              <a:buNone/>
            </a:pPr>
            <a:r>
              <a:rPr lang="tr-TR" sz="3200" b="1" dirty="0" smtClean="0">
                <a:solidFill>
                  <a:schemeClr val="accent5">
                    <a:lumMod val="50000"/>
                  </a:schemeClr>
                </a:solidFill>
              </a:rPr>
              <a:t>• Fırtına, Kasırga</a:t>
            </a:r>
          </a:p>
          <a:p>
            <a:pPr>
              <a:buNone/>
            </a:pPr>
            <a:r>
              <a:rPr lang="tr-TR" sz="3200" b="1" dirty="0" smtClean="0">
                <a:solidFill>
                  <a:schemeClr val="accent5">
                    <a:lumMod val="50000"/>
                  </a:schemeClr>
                </a:solidFill>
              </a:rPr>
              <a:t>• Deprem</a:t>
            </a:r>
          </a:p>
          <a:p>
            <a:pPr>
              <a:buNone/>
            </a:pPr>
            <a:r>
              <a:rPr lang="tr-TR" sz="3200" b="1" dirty="0" smtClean="0">
                <a:solidFill>
                  <a:schemeClr val="accent5">
                    <a:lumMod val="50000"/>
                  </a:schemeClr>
                </a:solidFill>
              </a:rPr>
              <a:t>• Maden kazaları</a:t>
            </a:r>
          </a:p>
          <a:p>
            <a:pPr>
              <a:buNone/>
            </a:pPr>
            <a:r>
              <a:rPr lang="tr-TR" sz="3200" b="1" dirty="0" smtClean="0">
                <a:solidFill>
                  <a:schemeClr val="accent5">
                    <a:lumMod val="50000"/>
                  </a:schemeClr>
                </a:solidFill>
              </a:rPr>
              <a:t>• Önemli miktarda müşteri kaybı</a:t>
            </a:r>
          </a:p>
          <a:p>
            <a:pPr>
              <a:buNone/>
            </a:pPr>
            <a:r>
              <a:rPr lang="tr-TR" sz="3200" b="1" dirty="0" smtClean="0">
                <a:solidFill>
                  <a:schemeClr val="accent5">
                    <a:lumMod val="50000"/>
                  </a:schemeClr>
                </a:solidFill>
              </a:rPr>
              <a:t>• Patlamalar</a:t>
            </a:r>
            <a:endParaRPr lang="tr-TR" sz="32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00034" y="1571612"/>
            <a:ext cx="8143932" cy="4031873"/>
          </a:xfrm>
          <a:prstGeom prst="rect">
            <a:avLst/>
          </a:prstGeom>
        </p:spPr>
        <p:txBody>
          <a:bodyPr wrap="square">
            <a:spAutoFit/>
          </a:bodyPr>
          <a:lstStyle/>
          <a:p>
            <a:pPr algn="ctr">
              <a:buNone/>
            </a:pPr>
            <a:r>
              <a:rPr lang="tr-TR" sz="3200" b="1" dirty="0">
                <a:solidFill>
                  <a:schemeClr val="accent5">
                    <a:lumMod val="50000"/>
                  </a:schemeClr>
                </a:solidFill>
              </a:rPr>
              <a:t>6331</a:t>
            </a:r>
            <a:r>
              <a:rPr lang="tr-TR" sz="3200" b="1" dirty="0" smtClean="0">
                <a:solidFill>
                  <a:schemeClr val="accent5">
                    <a:lumMod val="50000"/>
                  </a:schemeClr>
                </a:solidFill>
              </a:rPr>
              <a:t> Sayılı </a:t>
            </a:r>
          </a:p>
          <a:p>
            <a:pPr algn="ctr">
              <a:buNone/>
            </a:pPr>
            <a:r>
              <a:rPr lang="tr-TR" sz="3200" b="1" dirty="0">
                <a:solidFill>
                  <a:schemeClr val="accent5">
                    <a:lumMod val="50000"/>
                  </a:schemeClr>
                </a:solidFill>
              </a:rPr>
              <a:t>İş Sağlığı ve Güvenliği Kanununa dayanarak Çalışma ve Sosyal Güvenlik Bakanlığı tarafından hazırlanan,</a:t>
            </a:r>
          </a:p>
          <a:p>
            <a:pPr algn="ctr">
              <a:buNone/>
            </a:pPr>
            <a:r>
              <a:rPr lang="tr-TR" sz="3200" b="1" dirty="0">
                <a:solidFill>
                  <a:schemeClr val="accent5">
                    <a:lumMod val="50000"/>
                  </a:schemeClr>
                </a:solidFill>
              </a:rPr>
              <a:t>18/06/ 2013  tarihli Resmî Gazetede yayınlanan</a:t>
            </a:r>
          </a:p>
          <a:p>
            <a:pPr algn="ctr">
              <a:buNone/>
            </a:pPr>
            <a:r>
              <a:rPr lang="tr-TR" sz="3200" b="1" dirty="0" smtClean="0">
                <a:solidFill>
                  <a:srgbClr val="C00000"/>
                </a:solidFill>
              </a:rPr>
              <a:t>“İŞYERLERİNDE ACİL DURUMLAR HAKKINDA YÖNETMELİK”</a:t>
            </a:r>
            <a:endParaRPr lang="tr-TR" sz="3200" b="1" dirty="0">
              <a:solidFill>
                <a:srgbClr val="C00000"/>
              </a:solidFill>
            </a:endParaRPr>
          </a:p>
        </p:txBody>
      </p:sp>
      <p:sp>
        <p:nvSpPr>
          <p:cNvPr id="6" name="5 Metin kutusu"/>
          <p:cNvSpPr txBox="1"/>
          <p:nvPr/>
        </p:nvSpPr>
        <p:spPr>
          <a:xfrm>
            <a:off x="2357422" y="1000108"/>
            <a:ext cx="3643338" cy="584775"/>
          </a:xfrm>
          <a:prstGeom prst="rect">
            <a:avLst/>
          </a:prstGeom>
          <a:noFill/>
        </p:spPr>
        <p:txBody>
          <a:bodyPr wrap="square" rtlCol="0">
            <a:spAutoFit/>
          </a:bodyPr>
          <a:lstStyle/>
          <a:p>
            <a:r>
              <a:rPr lang="tr-TR" sz="3200" b="1" dirty="0" smtClean="0">
                <a:solidFill>
                  <a:srgbClr val="C00000"/>
                </a:solidFill>
              </a:rPr>
              <a:t>DAYANAK</a:t>
            </a:r>
            <a:endParaRPr lang="tr-TR" sz="32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ÇERKEZKÖY </a:t>
            </a:r>
            <a:r>
              <a:rPr lang="tr-TR" dirty="0" smtClean="0">
                <a:solidFill>
                  <a:srgbClr val="C00000"/>
                </a:solidFill>
              </a:rPr>
              <a:t>İLÇE MİLLİ EĞİTİM MÜDÜRLÜĞÜ</a:t>
            </a:r>
            <a:endParaRPr lang="tr-TR" dirty="0">
              <a:solidFill>
                <a:srgbClr val="C00000"/>
              </a:solidFill>
            </a:endParaRPr>
          </a:p>
        </p:txBody>
      </p:sp>
      <p:pic>
        <p:nvPicPr>
          <p:cNvPr id="7" name="6 Resim" descr="LOGO-SONseffaf.png"/>
          <p:cNvPicPr>
            <a:picLocks noChangeAspect="1"/>
          </p:cNvPicPr>
          <p:nvPr/>
        </p:nvPicPr>
        <p:blipFill>
          <a:blip r:embed="rId3" cstate="print"/>
          <a:stretch>
            <a:fillRect/>
          </a:stretch>
        </p:blipFill>
        <p:spPr>
          <a:xfrm>
            <a:off x="7429520" y="720567"/>
            <a:ext cx="857256" cy="851044"/>
          </a:xfrm>
          <a:prstGeom prst="rect">
            <a:avLst/>
          </a:prstGeom>
        </p:spPr>
      </p:pic>
      <p:pic>
        <p:nvPicPr>
          <p:cNvPr id="9" name="8 Resim" descr="logo-meb.png"/>
          <p:cNvPicPr>
            <a:picLocks noChangeAspect="1"/>
          </p:cNvPicPr>
          <p:nvPr/>
        </p:nvPicPr>
        <p:blipFill>
          <a:blip r:embed="rId4"/>
          <a:stretch>
            <a:fillRect/>
          </a:stretch>
        </p:blipFill>
        <p:spPr>
          <a:xfrm>
            <a:off x="785786" y="642918"/>
            <a:ext cx="879177" cy="874781"/>
          </a:xfrm>
          <a:prstGeom prst="rect">
            <a:avLst/>
          </a:prstGeom>
        </p:spPr>
      </p:pic>
      <p:sp>
        <p:nvSpPr>
          <p:cNvPr id="5" name="4 Dikdörtgen"/>
          <p:cNvSpPr/>
          <p:nvPr/>
        </p:nvSpPr>
        <p:spPr>
          <a:xfrm>
            <a:off x="500034" y="1571612"/>
            <a:ext cx="8072494" cy="4113194"/>
          </a:xfrm>
          <a:prstGeom prst="rect">
            <a:avLst/>
          </a:prstGeom>
        </p:spPr>
        <p:txBody>
          <a:bodyPr wrap="square">
            <a:spAutoFit/>
          </a:bodyPr>
          <a:lstStyle/>
          <a:p>
            <a:pPr>
              <a:buNone/>
            </a:pPr>
            <a:r>
              <a:rPr lang="tr-TR" sz="2800" b="1" dirty="0" smtClean="0">
                <a:solidFill>
                  <a:schemeClr val="accent5">
                    <a:lumMod val="75000"/>
                  </a:schemeClr>
                </a:solidFill>
              </a:rPr>
              <a:t>	İşyerlerinde ;</a:t>
            </a:r>
          </a:p>
          <a:p>
            <a:pPr>
              <a:buFont typeface="Arial" pitchFamily="34" charset="0"/>
              <a:buChar char="•"/>
            </a:pPr>
            <a:r>
              <a:rPr lang="tr-TR" sz="2800" b="1" dirty="0" smtClean="0">
                <a:solidFill>
                  <a:schemeClr val="accent5">
                    <a:lumMod val="75000"/>
                  </a:schemeClr>
                </a:solidFill>
              </a:rPr>
              <a:t>acil durum planlarının hazırlanması,</a:t>
            </a:r>
          </a:p>
          <a:p>
            <a:pPr>
              <a:buFont typeface="Arial" pitchFamily="34" charset="0"/>
              <a:buChar char="•"/>
            </a:pPr>
            <a:r>
              <a:rPr lang="tr-TR" sz="2800" b="1" dirty="0" smtClean="0">
                <a:solidFill>
                  <a:schemeClr val="accent5">
                    <a:lumMod val="75000"/>
                  </a:schemeClr>
                </a:solidFill>
              </a:rPr>
              <a:t> Arama, kurtarma, tahliye,</a:t>
            </a:r>
          </a:p>
          <a:p>
            <a:pPr>
              <a:buFont typeface="Arial" pitchFamily="34" charset="0"/>
              <a:buChar char="•"/>
            </a:pPr>
            <a:r>
              <a:rPr lang="tr-TR" sz="2800" b="1" dirty="0" smtClean="0">
                <a:solidFill>
                  <a:schemeClr val="accent5">
                    <a:lumMod val="75000"/>
                  </a:schemeClr>
                </a:solidFill>
              </a:rPr>
              <a:t>yangınla mücadele, </a:t>
            </a:r>
          </a:p>
          <a:p>
            <a:pPr>
              <a:buFont typeface="Arial" pitchFamily="34" charset="0"/>
              <a:buChar char="•"/>
            </a:pPr>
            <a:r>
              <a:rPr lang="tr-TR" sz="2800" b="1" dirty="0" smtClean="0">
                <a:solidFill>
                  <a:schemeClr val="accent5">
                    <a:lumMod val="75000"/>
                  </a:schemeClr>
                </a:solidFill>
              </a:rPr>
              <a:t>ilk yardım ve benzeri konularda yapılması gereken çalışmalar ile bu durumların güvenli olarak yönetilmesi ve  bu konularda görevlendirilecek çalışanların belirlenmesi ile ilgili usul ve esasları düzenlemektir.</a:t>
            </a:r>
          </a:p>
        </p:txBody>
      </p:sp>
      <p:sp>
        <p:nvSpPr>
          <p:cNvPr id="6" name="5 Metin kutusu"/>
          <p:cNvSpPr txBox="1"/>
          <p:nvPr/>
        </p:nvSpPr>
        <p:spPr>
          <a:xfrm>
            <a:off x="2214546" y="1000108"/>
            <a:ext cx="5000660" cy="584775"/>
          </a:xfrm>
          <a:prstGeom prst="rect">
            <a:avLst/>
          </a:prstGeom>
          <a:noFill/>
        </p:spPr>
        <p:txBody>
          <a:bodyPr wrap="square" rtlCol="0">
            <a:spAutoFit/>
          </a:bodyPr>
          <a:lstStyle/>
          <a:p>
            <a:r>
              <a:rPr lang="tr-TR" sz="3200" b="1" dirty="0" smtClean="0">
                <a:solidFill>
                  <a:srgbClr val="C00000"/>
                </a:solidFill>
              </a:rPr>
              <a:t>BU YÖNETMELİĞİN AMACI;</a:t>
            </a:r>
            <a:endParaRPr lang="tr-TR" sz="3200" b="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293</TotalTime>
  <Words>2206</Words>
  <Application>Microsoft Office PowerPoint</Application>
  <PresentationFormat>Ekran Gösterisi (4:3)</PresentationFormat>
  <Paragraphs>372</Paragraphs>
  <Slides>51</Slides>
  <Notes>50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51</vt:i4>
      </vt:variant>
    </vt:vector>
  </HeadingPairs>
  <TitlesOfParts>
    <vt:vector size="61" baseType="lpstr">
      <vt:lpstr>Arial</vt:lpstr>
      <vt:lpstr>Arial Black</vt:lpstr>
      <vt:lpstr>Arial Narrow</vt:lpstr>
      <vt:lpstr>Calibri</vt:lpstr>
      <vt:lpstr>Franklin Gothic Book</vt:lpstr>
      <vt:lpstr>Franklin Gothic Medium</vt:lpstr>
      <vt:lpstr>Tahoma</vt:lpstr>
      <vt:lpstr>Wingdings</vt:lpstr>
      <vt:lpstr>Wingdings 2</vt:lpstr>
      <vt:lpstr>Gezinti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AFETİN EVRELERİ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selcen</dc:creator>
  <cp:lastModifiedBy>PC1</cp:lastModifiedBy>
  <cp:revision>26</cp:revision>
  <dcterms:created xsi:type="dcterms:W3CDTF">2015-12-18T08:30:37Z</dcterms:created>
  <dcterms:modified xsi:type="dcterms:W3CDTF">2015-12-24T12:28:14Z</dcterms:modified>
</cp:coreProperties>
</file>